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0"/>
  </p:notes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1" r:id="rId77"/>
    <p:sldId id="292" r:id="rId78"/>
    <p:sldId id="293" r:id="rId7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Tex Gyre Termes" charset="1" panose="00000500000000000000"/>
      <p:regular r:id="rId12"/>
    </p:embeddedFont>
    <p:embeddedFont>
      <p:font typeface="Tex Gyre Termes Bold" charset="1" panose="00000800000000000000"/>
      <p:regular r:id="rId13"/>
    </p:embeddedFont>
    <p:embeddedFont>
      <p:font typeface="Tex Gyre Termes Italics" charset="1" panose="00000500000000000000"/>
      <p:regular r:id="rId14"/>
    </p:embeddedFont>
    <p:embeddedFont>
      <p:font typeface="Tex Gyre Termes Bold Italics" charset="1" panose="00000800000000000000"/>
      <p:regular r:id="rId15"/>
    </p:embeddedFont>
    <p:embeddedFont>
      <p:font typeface="Clear Sans" charset="1" panose="020B0503030202020304"/>
      <p:regular r:id="rId16"/>
    </p:embeddedFont>
    <p:embeddedFont>
      <p:font typeface="Clear Sans Bold" charset="1" panose="020B0803030202020304"/>
      <p:regular r:id="rId17"/>
    </p:embeddedFont>
    <p:embeddedFont>
      <p:font typeface="Clear Sans Italics" charset="1" panose="020B0503030202090304"/>
      <p:regular r:id="rId18"/>
    </p:embeddedFont>
    <p:embeddedFont>
      <p:font typeface="Clear Sans Bold Italics" charset="1" panose="020B0803030202090304"/>
      <p:regular r:id="rId19"/>
    </p:embeddedFont>
    <p:embeddedFont>
      <p:font typeface="Clear Sans Thin" charset="1" panose="020B0203030202020304"/>
      <p:regular r:id="rId20"/>
    </p:embeddedFont>
    <p:embeddedFont>
      <p:font typeface="Clear Sans Light" charset="1" panose="020B0303030202020304"/>
      <p:regular r:id="rId21"/>
    </p:embeddedFont>
    <p:embeddedFont>
      <p:font typeface="Clear Sans Medium" charset="1" panose="020B0603030202020304"/>
      <p:regular r:id="rId22"/>
    </p:embeddedFont>
    <p:embeddedFont>
      <p:font typeface="Clear Sans Medium Italics" charset="1" panose="020B0603030202090304"/>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70" Target="slides/slide29.xml" Type="http://schemas.openxmlformats.org/officeDocument/2006/relationships/slide"/><Relationship Id="rId71" Target="slides/slide30.xml" Type="http://schemas.openxmlformats.org/officeDocument/2006/relationships/slide"/><Relationship Id="rId72" Target="slides/slide31.xml" Type="http://schemas.openxmlformats.org/officeDocument/2006/relationships/slide"/><Relationship Id="rId73" Target="slides/slide32.xml" Type="http://schemas.openxmlformats.org/officeDocument/2006/relationships/slide"/><Relationship Id="rId74" Target="slides/slide33.xml" Type="http://schemas.openxmlformats.org/officeDocument/2006/relationships/slide"/><Relationship Id="rId75" Target="slides/slide34.xml" Type="http://schemas.openxmlformats.org/officeDocument/2006/relationships/slide"/><Relationship Id="rId76" Target="slides/slide35.xml" Type="http://schemas.openxmlformats.org/officeDocument/2006/relationships/slide"/><Relationship Id="rId77" Target="slides/slide36.xml" Type="http://schemas.openxmlformats.org/officeDocument/2006/relationships/slide"/><Relationship Id="rId78" Target="slides/slide37.xml" Type="http://schemas.openxmlformats.org/officeDocument/2006/relationships/slide"/><Relationship Id="rId79" Target="slides/slide38.xml" Type="http://schemas.openxmlformats.org/officeDocument/2006/relationships/slide"/><Relationship Id="rId8" Target="fonts/font8.fntdata" Type="http://schemas.openxmlformats.org/officeDocument/2006/relationships/font"/><Relationship Id="rId80" Target="notesMasters/notesMaster1.xml" Type="http://schemas.openxmlformats.org/officeDocument/2006/relationships/notesMaster"/><Relationship Id="rId81" Target="theme/theme2.xml" Type="http://schemas.openxmlformats.org/officeDocument/2006/relationships/theme"/><Relationship Id="rId82" Target="notesSlides/notesSlide1.xml" Type="http://schemas.openxmlformats.org/officeDocument/2006/relationships/notesSlide"/><Relationship Id="rId83" Target="notesSlides/notesSlide2.xml" Type="http://schemas.openxmlformats.org/officeDocument/2006/relationships/notesSlide"/><Relationship Id="rId84" Target="notesSlides/notesSlide3.xml" Type="http://schemas.openxmlformats.org/officeDocument/2006/relationships/notesSlide"/><Relationship Id="rId85" Target="notesSlides/notesSlide4.xml" Type="http://schemas.openxmlformats.org/officeDocument/2006/relationships/notesSlide"/><Relationship Id="rId86" Target="notesSlides/notesSlide5.xml" Type="http://schemas.openxmlformats.org/officeDocument/2006/relationships/notesSlide"/><Relationship Id="rId87" Target="notesSlides/notesSlide6.xml" Type="http://schemas.openxmlformats.org/officeDocument/2006/relationships/notesSlide"/><Relationship Id="rId88" Target="notesSlides/notesSlide7.xml" Type="http://schemas.openxmlformats.org/officeDocument/2006/relationships/notesSlide"/><Relationship Id="rId89" Target="notesSlides/notesSlide8.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Ở bước đầu tiên của Phần tiền xử lý, nhóm em thực hiện chỉnh dạng dữ liệu của 1 số cột. </a:t>
            </a:r>
          </a:p>
          <a:p>
            <a:r>
              <a:rPr lang="en-US"/>
              <a:t>Đầu tiên là cột “Person ID”, do ngoài việc cung cấp thông tin về thứ tự người khảo sát thì cột này không mang lại giá trị thống kê đáng kể cho quá trình phân tích và xây dựng mô hình sau này. Vì vậy, nhóm em quyết định loại bỏ cột này để giảm thiểu lượng dữ liệu cần xử lý, tránh nhiễu không cần thiết.</a:t>
            </a:r>
          </a:p>
          <a:p>
            <a:r>
              <a:rPr lang="en-US"/>
              <a:t>Tiếp theo, nhóm thực hiện điều chỉnh cột Blood Pressure thành 2 cột mới là Blood Pressure 1 (huyết áp tâm thu) và Blood Pressure 2 (huyết áp tâm trương) để tiện cho việc phân tích, bởi vì ban đầu cột này có giá trị ở dạng tỉ số huyết áp tâm thu/ huyết áp tâm trương. </a:t>
            </a:r>
          </a:p>
          <a:p>
            <a:r>
              <a:rPr lang="en-US"/>
              <a:t>Với cột BMI Category có 2 giá trị ‘Normal’ và ‘Normal Weight’ gần như không khác biệt về mặt ý nghĩa, nên nhóm em sẽ gộp 2 giá trị này lại thành ‘Normal’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Sau khi chỉnh dạng dữ liệu của các cột, nhóm em sẽ xử lý các giá trị bị thiếu. Nhóm nhận thấy có 2 biến chứa NA là Heart Rate và Awakening, nên nhóm sẽ biểu diễn trực quan các giá trị của 2 biến này để tìm được phương pháp xử lý NA phù hợp. </a:t>
            </a:r>
          </a:p>
          <a:p>
            <a:r>
              <a:rPr lang="en-US"/>
              <a:t>Với biến Heart Rate, các giá trị tập trung chủ yếu từ 65 tới 75, hơn nữa biến này có tương quan với 2 biến “Quality of Sleep” và “Daily Steps”. Vậy nên nhóm em  đã xây dựng mô hình hồi quy dùng Linear Regression để bổ sung các giá trị bị thiếu cho “Heart Rate” </a:t>
            </a:r>
          </a:p>
          <a:p>
            <a:r>
              <a:rPr lang="en-US"/>
              <a:t>Còn với biến Awakening, do giá trị xuất hiện nhiều nhất là 0 và các giá trị còn lại có phân phối khá đồng đều, nên nhóm em đã thay các giá trị còn thiếu bằng mode.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Tuy nhiên, nếu quan sát theo ngữ cảnh của biến này là nhịp tim thì việc có những giá trị trong khoảng 80-85 không phải là không khả thi Mục tiêu của kiểm định này là xác định xem nhóm người có nhịp tim vượt quá mức 78 có xu hướng phát hiện bệnh về giấc ngủ nhiều hơn so với nhóm còn lại hay không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Nhìn vào heat map ta thấy được có những sự tương quan nhất định:</a:t>
            </a:r>
          </a:p>
          <a:p>
            <a:r>
              <a:rPr lang="en-US"/>
              <a:t>như “Sleep Duration” và “Stress Level” hay “Quality of Sleep” cho thấy được sức khỏe tinh thần khi bị căng thẳng sẽ ảnh hưởng tới thời lượng và chất lượng giấc ngủ như thế nào. </a:t>
            </a:r>
          </a:p>
          <a:p>
            <a:r>
              <a:rPr lang="en-US"/>
              <a:t>Ngoài ra cũng cho thấy được sự tương quan giữa các giá trị độ tuổi và Huyết áp, “Blood Pressure” khi có sự tương quan dương, có thể hiểu là những người càng lớn tuổi thì huyết áp sẽ càng tăng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Nhìn vào heat map ta thấy được có những sự tương quan nhất định:</a:t>
            </a:r>
          </a:p>
          <a:p>
            <a:r>
              <a:rPr lang="en-US"/>
              <a:t>như “Sleep Duration” và “Stress Level” hay “Quality of Sleep” cho thấy được sức khỏe tinh thần khi bị căng thẳng sẽ ảnh hưởng tới thời lượng và chất lượng giấc ngủ như thế nào. </a:t>
            </a:r>
          </a:p>
          <a:p>
            <a:r>
              <a:rPr lang="en-US"/>
              <a:t>Ngoài ra cũng cho thấy được sự tương quan giữa các giá trị độ tuổi và Huyết áp, “Blood Pressure” khi có sự tương quan dương, có thể hiểu là những người càng lớn tuổi thì huyết áp sẽ càng tăng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Đầu tiên, nhóm em tìm hiểu về các yếu tố ảnh hưởng tới thời lượng và chất lượng giấc ngủ. </a:t>
            </a:r>
          </a:p>
          <a:p>
            <a:r>
              <a:rPr lang="en-US"/>
              <a:t>Về khía cạnh giới tính, nhóm dùng kiểm định T để kiểm chứng giả thuyết là Nam và Nữ có thời lượng giấc ngủ như nhau. Do p-value &lt; alpha, nên ta bác bỏ H0 và KL được rằng có sự khác nhau giữa thời lượng giấc ngủ của 2 nhóm này. </a:t>
            </a:r>
          </a:p>
          <a:p>
            <a:r>
              <a:rPr lang="en-US"/>
              <a:t>Biểu đồ phân phối → Nữ có thời lượng ngủ cao hơn nam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Đầu tiên, nhóm em tìm hiểu về các yếu tố ảnh hưởng tới thời lượng và chất lượng giấc ngủ. </a:t>
            </a:r>
          </a:p>
          <a:p>
            <a:r>
              <a:rPr lang="en-US"/>
              <a:t>Về khía cạnh giới tính, nhóm dùng kiểm định T để kiểm chứng giả thuyết là Nam và Nữ có thời lượng giấc ngủ như nhau. Do p-value &lt; alpha, nên ta bác bỏ H0 và KL được rằng có sự khác nhau giữa thời lượng giấc ngủ của 2 nhóm này. </a:t>
            </a:r>
          </a:p>
          <a:p>
            <a:r>
              <a:rPr lang="en-US"/>
              <a:t>Biểu đồ phân phối → Nữ có thời lượng ngủ cao hơn nam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jpeg" Type="http://schemas.openxmlformats.org/officeDocument/2006/relationships/image"/><Relationship Id="rId8"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1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1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1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notesSlides/notesSlide2.xml" Type="http://schemas.openxmlformats.org/officeDocument/2006/relationships/notesSlide"/><Relationship Id="rId3" Target="../media/image5.jpeg" Type="http://schemas.openxmlformats.org/officeDocument/2006/relationships/image"/><Relationship Id="rId4" Target="../media/image24.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5.jpeg" Type="http://schemas.openxmlformats.org/officeDocument/2006/relationships/image"/><Relationship Id="rId6" Target="../media/image2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jpeg" Type="http://schemas.openxmlformats.org/officeDocument/2006/relationships/image"/><Relationship Id="rId6" Target="../media/image3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jpeg" Type="http://schemas.openxmlformats.org/officeDocument/2006/relationships/image"/><Relationship Id="rId4" Target="../media/image32.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jpeg" Type="http://schemas.openxmlformats.org/officeDocument/2006/relationships/image"/><Relationship Id="rId4" Target="../media/image33.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5.jpeg" Type="http://schemas.openxmlformats.org/officeDocument/2006/relationships/image"/><Relationship Id="rId4" Target="../media/image34.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jpe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47.png" Type="http://schemas.openxmlformats.org/officeDocument/2006/relationships/image"/><Relationship Id="rId14" Target="../media/image48.svg" Type="http://schemas.openxmlformats.org/officeDocument/2006/relationships/image"/><Relationship Id="rId2" Target="../media/image5.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726918" y="9362434"/>
            <a:ext cx="4340024" cy="16510"/>
          </a:xfrm>
          <a:prstGeom prst="line">
            <a:avLst/>
          </a:prstGeom>
          <a:ln cap="rnd" w="952500">
            <a:solidFill>
              <a:srgbClr val="025F69"/>
            </a:solidFill>
            <a:prstDash val="solid"/>
            <a:headEnd type="none" len="sm" w="sm"/>
            <a:tailEnd type="none" len="sm" w="sm"/>
          </a:ln>
        </p:spPr>
      </p:sp>
      <p:sp>
        <p:nvSpPr>
          <p:cNvPr name="Freeform 4" id="4"/>
          <p:cNvSpPr/>
          <p:nvPr/>
        </p:nvSpPr>
        <p:spPr>
          <a:xfrm flipH="false" flipV="false" rot="-5921636">
            <a:off x="16434000" y="1902831"/>
            <a:ext cx="3116325" cy="1569495"/>
          </a:xfrm>
          <a:custGeom>
            <a:avLst/>
            <a:gdLst/>
            <a:ahLst/>
            <a:cxnLst/>
            <a:rect r="r" b="b" t="t" l="l"/>
            <a:pathLst>
              <a:path h="1569495" w="3116325">
                <a:moveTo>
                  <a:pt x="0" y="0"/>
                </a:moveTo>
                <a:lnTo>
                  <a:pt x="3116325" y="0"/>
                </a:lnTo>
                <a:lnTo>
                  <a:pt x="3116325" y="1569495"/>
                </a:lnTo>
                <a:lnTo>
                  <a:pt x="0" y="15694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58401" y="3838575"/>
            <a:ext cx="8417082" cy="2543175"/>
          </a:xfrm>
          <a:prstGeom prst="rect">
            <a:avLst/>
          </a:prstGeom>
        </p:spPr>
        <p:txBody>
          <a:bodyPr anchor="t" rtlCol="false" tIns="0" lIns="0" bIns="0" rIns="0">
            <a:spAutoFit/>
          </a:bodyPr>
          <a:lstStyle/>
          <a:p>
            <a:pPr algn="ctr">
              <a:lnSpc>
                <a:spcPts val="6750"/>
              </a:lnSpc>
            </a:pPr>
            <a:r>
              <a:rPr lang="en-US" sz="5000">
                <a:solidFill>
                  <a:srgbClr val="025F69"/>
                </a:solidFill>
                <a:latin typeface="Montserrat Bold"/>
              </a:rPr>
              <a:t>Phân cụm khách hàng sử dụng thẻ tín dụng bằng giải thuật BIRCH</a:t>
            </a:r>
          </a:p>
        </p:txBody>
      </p:sp>
      <p:sp>
        <p:nvSpPr>
          <p:cNvPr name="TextBox 6" id="6"/>
          <p:cNvSpPr txBox="true"/>
          <p:nvPr/>
        </p:nvSpPr>
        <p:spPr>
          <a:xfrm rot="0">
            <a:off x="726918" y="9093194"/>
            <a:ext cx="4340024" cy="514350"/>
          </a:xfrm>
          <a:prstGeom prst="rect">
            <a:avLst/>
          </a:prstGeom>
        </p:spPr>
        <p:txBody>
          <a:bodyPr anchor="t" rtlCol="false" tIns="0" lIns="0" bIns="0" rIns="0">
            <a:spAutoFit/>
          </a:bodyPr>
          <a:lstStyle/>
          <a:p>
            <a:pPr algn="ctr">
              <a:lnSpc>
                <a:spcPts val="4200"/>
              </a:lnSpc>
            </a:pPr>
            <a:r>
              <a:rPr lang="en-US" sz="3000">
                <a:solidFill>
                  <a:srgbClr val="FFFFFF"/>
                </a:solidFill>
                <a:latin typeface="Montserrat"/>
              </a:rPr>
              <a:t>NHÓM 8</a:t>
            </a:r>
          </a:p>
        </p:txBody>
      </p:sp>
      <p:sp>
        <p:nvSpPr>
          <p:cNvPr name="Freeform 7" id="7"/>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7"/>
            <a:stretch>
              <a:fillRect l="0" t="-9652" r="0" b="-9652"/>
            </a:stretch>
          </a:blipFill>
        </p:spPr>
      </p:sp>
      <p:grpSp>
        <p:nvGrpSpPr>
          <p:cNvPr name="Group 8" id="8"/>
          <p:cNvGrpSpPr/>
          <p:nvPr/>
        </p:nvGrpSpPr>
        <p:grpSpPr>
          <a:xfrm rot="0">
            <a:off x="1028700" y="0"/>
            <a:ext cx="13965648" cy="320950"/>
            <a:chOff x="0" y="0"/>
            <a:chExt cx="3678195" cy="84530"/>
          </a:xfrm>
        </p:grpSpPr>
        <p:sp>
          <p:nvSpPr>
            <p:cNvPr name="Freeform 9" id="9"/>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10" id="10"/>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4994348" y="0"/>
            <a:ext cx="2264952" cy="320950"/>
            <a:chOff x="0" y="0"/>
            <a:chExt cx="596531" cy="84530"/>
          </a:xfrm>
        </p:grpSpPr>
        <p:sp>
          <p:nvSpPr>
            <p:cNvPr name="Freeform 12" id="12"/>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3" id="13"/>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9708279" y="1571787"/>
            <a:ext cx="6839830" cy="7143426"/>
          </a:xfrm>
          <a:custGeom>
            <a:avLst/>
            <a:gdLst/>
            <a:ahLst/>
            <a:cxnLst/>
            <a:rect r="r" b="b" t="t" l="l"/>
            <a:pathLst>
              <a:path h="7143426" w="6839830">
                <a:moveTo>
                  <a:pt x="0" y="0"/>
                </a:moveTo>
                <a:lnTo>
                  <a:pt x="6839830" y="0"/>
                </a:lnTo>
                <a:lnTo>
                  <a:pt x="6839830" y="7143426"/>
                </a:lnTo>
                <a:lnTo>
                  <a:pt x="0" y="7143426"/>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9144000" y="3049663"/>
            <a:ext cx="8612181" cy="4187673"/>
          </a:xfrm>
          <a:custGeom>
            <a:avLst/>
            <a:gdLst/>
            <a:ahLst/>
            <a:cxnLst/>
            <a:rect r="r" b="b" t="t" l="l"/>
            <a:pathLst>
              <a:path h="4187673" w="8612181">
                <a:moveTo>
                  <a:pt x="0" y="0"/>
                </a:moveTo>
                <a:lnTo>
                  <a:pt x="8612181" y="0"/>
                </a:lnTo>
                <a:lnTo>
                  <a:pt x="8612181" y="4187674"/>
                </a:lnTo>
                <a:lnTo>
                  <a:pt x="0" y="4187674"/>
                </a:lnTo>
                <a:lnTo>
                  <a:pt x="0" y="0"/>
                </a:lnTo>
                <a:close/>
              </a:path>
            </a:pathLst>
          </a:custGeom>
          <a:blipFill>
            <a:blip r:embed="rId5"/>
            <a:stretch>
              <a:fillRect l="0" t="0" r="0" b="0"/>
            </a:stretch>
          </a:blipFill>
        </p:spPr>
      </p:sp>
      <p:sp>
        <p:nvSpPr>
          <p:cNvPr name="TextBox 14" id="14"/>
          <p:cNvSpPr txBox="true"/>
          <p:nvPr/>
        </p:nvSpPr>
        <p:spPr>
          <a:xfrm rot="0">
            <a:off x="830306" y="3830028"/>
            <a:ext cx="5978376" cy="5041212"/>
          </a:xfrm>
          <a:prstGeom prst="rect">
            <a:avLst/>
          </a:prstGeom>
        </p:spPr>
        <p:txBody>
          <a:bodyPr anchor="t" rtlCol="false" tIns="0" lIns="0" bIns="0" rIns="0">
            <a:spAutoFit/>
          </a:bodyPr>
          <a:lstStyle/>
          <a:p>
            <a:pPr>
              <a:lnSpc>
                <a:spcPts val="3093"/>
              </a:lnSpc>
            </a:pPr>
            <a:r>
              <a:rPr lang="en-US" sz="2713">
                <a:solidFill>
                  <a:srgbClr val="025F69"/>
                </a:solidFill>
                <a:latin typeface="Montserrat Bold"/>
              </a:rPr>
              <a:t>Phương pháp phân cụm phân cấp, phương pháp này sắp xếp một tập dữ liệu đã cho thành một cấu trúc dạng cây.</a:t>
            </a:r>
          </a:p>
          <a:p>
            <a:pPr>
              <a:lnSpc>
                <a:spcPts val="3093"/>
              </a:lnSpc>
            </a:pPr>
          </a:p>
          <a:p>
            <a:pPr>
              <a:lnSpc>
                <a:spcPts val="3093"/>
              </a:lnSpc>
            </a:pPr>
            <a:r>
              <a:rPr lang="en-US" sz="2713">
                <a:solidFill>
                  <a:srgbClr val="025F69"/>
                </a:solidFill>
                <a:latin typeface="Montserrat Bold"/>
              </a:rPr>
              <a:t>Cây phân cấp có thể xây dựng theo 2 phương pháp</a:t>
            </a:r>
          </a:p>
          <a:p>
            <a:pPr>
              <a:lnSpc>
                <a:spcPts val="3093"/>
              </a:lnSpc>
            </a:pPr>
          </a:p>
          <a:p>
            <a:pPr marL="585798" indent="-292899" lvl="1">
              <a:lnSpc>
                <a:spcPts val="3093"/>
              </a:lnSpc>
              <a:buFont typeface="Arial"/>
              <a:buChar char="•"/>
            </a:pPr>
            <a:r>
              <a:rPr lang="en-US" sz="2713">
                <a:solidFill>
                  <a:srgbClr val="06213C"/>
                </a:solidFill>
                <a:latin typeface="Montserrat"/>
              </a:rPr>
              <a:t>Divisive: phương pháp tiếp cận từ trên xuống.</a:t>
            </a:r>
          </a:p>
          <a:p>
            <a:pPr>
              <a:lnSpc>
                <a:spcPts val="3093"/>
              </a:lnSpc>
            </a:pPr>
          </a:p>
          <a:p>
            <a:pPr marL="585798" indent="-292899" lvl="1">
              <a:lnSpc>
                <a:spcPts val="3093"/>
              </a:lnSpc>
              <a:buFont typeface="Arial"/>
              <a:buChar char="•"/>
            </a:pPr>
            <a:r>
              <a:rPr lang="en-US" sz="2713">
                <a:solidFill>
                  <a:srgbClr val="06213C"/>
                </a:solidFill>
                <a:latin typeface="Montserrat"/>
              </a:rPr>
              <a:t>Agglomerative: phương pháp tiếp cận từ dưới lên.</a:t>
            </a:r>
          </a:p>
        </p:txBody>
      </p:sp>
      <p:sp>
        <p:nvSpPr>
          <p:cNvPr name="TextBox 15" id="15"/>
          <p:cNvSpPr txBox="true"/>
          <p:nvPr/>
        </p:nvSpPr>
        <p:spPr>
          <a:xfrm rot="0">
            <a:off x="830306" y="2258403"/>
            <a:ext cx="6786193" cy="1057275"/>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2.2 Giới thiệu về thuật toán BIRCH</a:t>
            </a:r>
          </a:p>
          <a:p>
            <a:pPr algn="just">
              <a:lnSpc>
                <a:spcPts val="2849"/>
              </a:lnSpc>
            </a:pPr>
            <a:r>
              <a:rPr lang="en-US" sz="2499">
                <a:solidFill>
                  <a:srgbClr val="025F69"/>
                </a:solidFill>
                <a:latin typeface="Montserrat Bold"/>
              </a:rPr>
              <a:t>2.2.1 Giới thiệu về phương pháp phân cụm phân cấp</a:t>
            </a:r>
          </a:p>
        </p:txBody>
      </p:sp>
      <p:sp>
        <p:nvSpPr>
          <p:cNvPr name="TextBox 16" id="16"/>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
        <p:nvSpPr>
          <p:cNvPr name="TextBox 17" id="17"/>
          <p:cNvSpPr txBox="true"/>
          <p:nvPr/>
        </p:nvSpPr>
        <p:spPr>
          <a:xfrm rot="0">
            <a:off x="503276" y="8675370"/>
            <a:ext cx="2131886" cy="582930"/>
          </a:xfrm>
          <a:prstGeom prst="rect">
            <a:avLst/>
          </a:prstGeom>
        </p:spPr>
        <p:txBody>
          <a:bodyPr anchor="t" rtlCol="false" tIns="0" lIns="0" bIns="0" rIns="0">
            <a:spAutoFit/>
          </a:bodyPr>
          <a:lstStyle/>
          <a:p>
            <a:pPr algn="ctr">
              <a:lnSpc>
                <a:spcPts val="4559"/>
              </a:lnSpc>
            </a:pPr>
            <a:r>
              <a:rPr lang="en-US" sz="3999">
                <a:solidFill>
                  <a:srgbClr val="FFFFFF"/>
                </a:solidFill>
                <a:latin typeface="Montserrat Classic Bold"/>
              </a:rPr>
              <a:t>02</a:t>
            </a:r>
          </a:p>
        </p:txBody>
      </p:sp>
      <p:sp>
        <p:nvSpPr>
          <p:cNvPr name="TextBox 18" id="18"/>
          <p:cNvSpPr txBox="true"/>
          <p:nvPr/>
        </p:nvSpPr>
        <p:spPr>
          <a:xfrm rot="0">
            <a:off x="14291549" y="7630709"/>
            <a:ext cx="2967751" cy="166618"/>
          </a:xfrm>
          <a:prstGeom prst="rect">
            <a:avLst/>
          </a:prstGeom>
        </p:spPr>
        <p:txBody>
          <a:bodyPr anchor="t" rtlCol="false" tIns="0" lIns="0" bIns="0" rIns="0">
            <a:spAutoFit/>
          </a:bodyPr>
          <a:lstStyle/>
          <a:p>
            <a:pPr algn="ctr">
              <a:lnSpc>
                <a:spcPts val="1385"/>
              </a:lnSpc>
              <a:spcBef>
                <a:spcPct val="0"/>
              </a:spcBef>
            </a:pPr>
            <a:r>
              <a:rPr lang="en-US" sz="989">
                <a:solidFill>
                  <a:srgbClr val="D36F31">
                    <a:alpha val="49804"/>
                  </a:srgbClr>
                </a:solidFill>
                <a:latin typeface="Montserrat Italics"/>
              </a:rPr>
              <a:t>https://quantdare.com/hierarchical-clustering/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8481060" y="2239353"/>
            <a:ext cx="8285541" cy="5596600"/>
          </a:xfrm>
          <a:custGeom>
            <a:avLst/>
            <a:gdLst/>
            <a:ahLst/>
            <a:cxnLst/>
            <a:rect r="r" b="b" t="t" l="l"/>
            <a:pathLst>
              <a:path h="5596600" w="8285541">
                <a:moveTo>
                  <a:pt x="0" y="0"/>
                </a:moveTo>
                <a:lnTo>
                  <a:pt x="8285542" y="0"/>
                </a:lnTo>
                <a:lnTo>
                  <a:pt x="8285542" y="5596600"/>
                </a:lnTo>
                <a:lnTo>
                  <a:pt x="0" y="5596600"/>
                </a:lnTo>
                <a:lnTo>
                  <a:pt x="0" y="0"/>
                </a:lnTo>
                <a:close/>
              </a:path>
            </a:pathLst>
          </a:custGeom>
          <a:blipFill>
            <a:blip r:embed="rId5"/>
            <a:stretch>
              <a:fillRect l="0" t="0" r="0" b="0"/>
            </a:stretch>
          </a:blipFill>
        </p:spPr>
      </p:sp>
      <p:sp>
        <p:nvSpPr>
          <p:cNvPr name="TextBox 14" id="14"/>
          <p:cNvSpPr txBox="true"/>
          <p:nvPr/>
        </p:nvSpPr>
        <p:spPr>
          <a:xfrm rot="0">
            <a:off x="1005345" y="5522793"/>
            <a:ext cx="5978376" cy="2327588"/>
          </a:xfrm>
          <a:prstGeom prst="rect">
            <a:avLst/>
          </a:prstGeom>
        </p:spPr>
        <p:txBody>
          <a:bodyPr anchor="t" rtlCol="false" tIns="0" lIns="0" bIns="0" rIns="0">
            <a:spAutoFit/>
          </a:bodyPr>
          <a:lstStyle/>
          <a:p>
            <a:pPr>
              <a:lnSpc>
                <a:spcPts val="3093"/>
              </a:lnSpc>
            </a:pPr>
            <a:r>
              <a:rPr lang="en-US" sz="2713">
                <a:solidFill>
                  <a:srgbClr val="025F69"/>
                </a:solidFill>
                <a:latin typeface="Montserrat Bold"/>
              </a:rPr>
              <a:t>Thuật toán BIRCH bao gồm</a:t>
            </a:r>
          </a:p>
          <a:p>
            <a:pPr>
              <a:lnSpc>
                <a:spcPts val="3093"/>
              </a:lnSpc>
            </a:pPr>
          </a:p>
          <a:p>
            <a:pPr marL="585798" indent="-292899" lvl="1">
              <a:lnSpc>
                <a:spcPts val="3093"/>
              </a:lnSpc>
              <a:buFont typeface="Arial"/>
              <a:buChar char="•"/>
            </a:pPr>
            <a:r>
              <a:rPr lang="en-US" sz="2713">
                <a:solidFill>
                  <a:srgbClr val="06213C"/>
                </a:solidFill>
                <a:latin typeface="Montserrat"/>
              </a:rPr>
              <a:t>Đặc trưng phân cụm (Clustering Feature)</a:t>
            </a:r>
          </a:p>
          <a:p>
            <a:pPr>
              <a:lnSpc>
                <a:spcPts val="3093"/>
              </a:lnSpc>
            </a:pPr>
          </a:p>
          <a:p>
            <a:pPr marL="585798" indent="-292899" lvl="1">
              <a:lnSpc>
                <a:spcPts val="3093"/>
              </a:lnSpc>
              <a:buFont typeface="Arial"/>
              <a:buChar char="•"/>
            </a:pPr>
            <a:r>
              <a:rPr lang="en-US" sz="2713">
                <a:solidFill>
                  <a:srgbClr val="06213C"/>
                </a:solidFill>
                <a:latin typeface="Montserrat"/>
              </a:rPr>
              <a:t>Cây CF (CF Tree)</a:t>
            </a:r>
          </a:p>
        </p:txBody>
      </p:sp>
      <p:sp>
        <p:nvSpPr>
          <p:cNvPr name="TextBox 15" id="15"/>
          <p:cNvSpPr txBox="true"/>
          <p:nvPr/>
        </p:nvSpPr>
        <p:spPr>
          <a:xfrm rot="0">
            <a:off x="830306" y="2258403"/>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2.2 Giới thiệu về thuật toán BIRCH</a:t>
            </a:r>
          </a:p>
          <a:p>
            <a:pPr algn="just">
              <a:lnSpc>
                <a:spcPts val="2849"/>
              </a:lnSpc>
            </a:pPr>
            <a:r>
              <a:rPr lang="en-US" sz="2499">
                <a:solidFill>
                  <a:srgbClr val="025F69"/>
                </a:solidFill>
                <a:latin typeface="Montserrat Bold"/>
              </a:rPr>
              <a:t>2.2.2 Giới thiệu về sơ bộ thuật toán</a:t>
            </a:r>
          </a:p>
        </p:txBody>
      </p:sp>
      <p:sp>
        <p:nvSpPr>
          <p:cNvPr name="TextBox 16" id="16"/>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
        <p:nvSpPr>
          <p:cNvPr name="TextBox 17" id="17"/>
          <p:cNvSpPr txBox="true"/>
          <p:nvPr/>
        </p:nvSpPr>
        <p:spPr>
          <a:xfrm rot="0">
            <a:off x="830306" y="4590441"/>
            <a:ext cx="7213402" cy="339725"/>
          </a:xfrm>
          <a:prstGeom prst="rect">
            <a:avLst/>
          </a:prstGeom>
        </p:spPr>
        <p:txBody>
          <a:bodyPr anchor="t" rtlCol="false" tIns="0" lIns="0" bIns="0" rIns="0">
            <a:spAutoFit/>
          </a:bodyPr>
          <a:lstStyle/>
          <a:p>
            <a:pPr algn="ctr">
              <a:lnSpc>
                <a:spcPts val="2800"/>
              </a:lnSpc>
              <a:spcBef>
                <a:spcPct val="0"/>
              </a:spcBef>
            </a:pPr>
            <a:r>
              <a:rPr lang="en-US" sz="2000">
                <a:solidFill>
                  <a:srgbClr val="D36F31"/>
                </a:solidFill>
                <a:latin typeface="Montserrat Bold Italics"/>
              </a:rPr>
              <a:t>(Tian Zhang, Raghu Ramakrishnan, Miron Livny, 1996)</a:t>
            </a:r>
          </a:p>
        </p:txBody>
      </p:sp>
      <p:sp>
        <p:nvSpPr>
          <p:cNvPr name="TextBox 18" id="18"/>
          <p:cNvSpPr txBox="true"/>
          <p:nvPr/>
        </p:nvSpPr>
        <p:spPr>
          <a:xfrm rot="0">
            <a:off x="840068" y="3215666"/>
            <a:ext cx="5711018" cy="1289050"/>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Montserrat Bold"/>
              </a:rPr>
              <a:t>BIRCH: Balanced Iterative Reducing and Clustering using Hierarchies</a:t>
            </a:r>
          </a:p>
        </p:txBody>
      </p:sp>
      <p:sp>
        <p:nvSpPr>
          <p:cNvPr name="TextBox 19" id="19"/>
          <p:cNvSpPr txBox="true"/>
          <p:nvPr/>
        </p:nvSpPr>
        <p:spPr>
          <a:xfrm rot="0">
            <a:off x="11667927" y="7801794"/>
            <a:ext cx="4734869" cy="193544"/>
          </a:xfrm>
          <a:prstGeom prst="rect">
            <a:avLst/>
          </a:prstGeom>
        </p:spPr>
        <p:txBody>
          <a:bodyPr anchor="t" rtlCol="false" tIns="0" lIns="0" bIns="0" rIns="0">
            <a:spAutoFit/>
          </a:bodyPr>
          <a:lstStyle/>
          <a:p>
            <a:pPr algn="ctr">
              <a:lnSpc>
                <a:spcPts val="1531"/>
              </a:lnSpc>
              <a:spcBef>
                <a:spcPct val="0"/>
              </a:spcBef>
            </a:pPr>
            <a:r>
              <a:rPr lang="en-US" sz="1093">
                <a:solidFill>
                  <a:srgbClr val="D36F31">
                    <a:alpha val="49804"/>
                  </a:srgbClr>
                </a:solidFill>
                <a:latin typeface="Montserrat"/>
              </a:rPr>
              <a:t>(https://www2.cs.sfu.ca/CourseCentral/459/han/papers/zhang96.pdf)</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706389" y="3506178"/>
            <a:ext cx="5978376" cy="4687925"/>
          </a:xfrm>
          <a:prstGeom prst="rect">
            <a:avLst/>
          </a:prstGeom>
        </p:spPr>
        <p:txBody>
          <a:bodyPr anchor="t" rtlCol="false" tIns="0" lIns="0" bIns="0" rIns="0">
            <a:spAutoFit/>
          </a:bodyPr>
          <a:lstStyle/>
          <a:p>
            <a:pPr>
              <a:lnSpc>
                <a:spcPts val="3093"/>
              </a:lnSpc>
            </a:pPr>
            <a:r>
              <a:rPr lang="en-US" sz="2713">
                <a:solidFill>
                  <a:srgbClr val="025F69"/>
                </a:solidFill>
                <a:latin typeface="Montserrat Bold"/>
              </a:rPr>
              <a:t>Đặc trưng phân cụm (CF) là một cụm vector 3 chiều tóm tắt thông tin về các cụm con:</a:t>
            </a:r>
          </a:p>
          <a:p>
            <a:pPr algn="ctr">
              <a:lnSpc>
                <a:spcPts val="3093"/>
              </a:lnSpc>
            </a:pPr>
          </a:p>
          <a:p>
            <a:pPr algn="ctr">
              <a:lnSpc>
                <a:spcPts val="3093"/>
              </a:lnSpc>
            </a:pPr>
            <a:r>
              <a:rPr lang="en-US" sz="2713">
                <a:solidFill>
                  <a:srgbClr val="000000"/>
                </a:solidFill>
                <a:latin typeface="Montserrat"/>
              </a:rPr>
              <a:t>CF = (n, LS, SS)</a:t>
            </a:r>
          </a:p>
          <a:p>
            <a:pPr algn="ctr">
              <a:lnSpc>
                <a:spcPts val="3093"/>
              </a:lnSpc>
            </a:pPr>
          </a:p>
          <a:p>
            <a:pPr algn="ctr">
              <a:lnSpc>
                <a:spcPts val="3093"/>
              </a:lnSpc>
            </a:pPr>
            <a:r>
              <a:rPr lang="en-US" sz="2713">
                <a:solidFill>
                  <a:srgbClr val="000000"/>
                </a:solidFill>
                <a:latin typeface="Montserrat"/>
              </a:rPr>
              <a:t>=&gt; CF tóm tắt thông tin về một cụm chỉ bằng 3 giá trị thay vì lưu trữ tất cả các điểm dữ liệu.</a:t>
            </a:r>
          </a:p>
          <a:p>
            <a:pPr algn="ctr">
              <a:lnSpc>
                <a:spcPts val="3093"/>
              </a:lnSpc>
            </a:pPr>
          </a:p>
          <a:p>
            <a:pPr>
              <a:lnSpc>
                <a:spcPts val="3093"/>
              </a:lnSpc>
            </a:pPr>
          </a:p>
          <a:p>
            <a:pPr>
              <a:lnSpc>
                <a:spcPts val="3093"/>
              </a:lnSpc>
            </a:pPr>
          </a:p>
        </p:txBody>
      </p:sp>
      <p:graphicFrame>
        <p:nvGraphicFramePr>
          <p:cNvPr name="Table 14" id="14"/>
          <p:cNvGraphicFramePr>
            <a:graphicFrameLocks noGrp="true"/>
          </p:cNvGraphicFramePr>
          <p:nvPr/>
        </p:nvGraphicFramePr>
        <p:xfrm>
          <a:off x="7066950" y="2239353"/>
          <a:ext cx="11019370" cy="6645767"/>
        </p:xfrm>
        <a:graphic>
          <a:graphicData uri="http://schemas.openxmlformats.org/drawingml/2006/table">
            <a:tbl>
              <a:tblPr/>
              <a:tblGrid>
                <a:gridCol w="1776141"/>
                <a:gridCol w="3611930"/>
                <a:gridCol w="5631299"/>
              </a:tblGrid>
              <a:tr h="1611537">
                <a:tc>
                  <a:txBody>
                    <a:bodyPr anchor="t" rtlCol="false"/>
                    <a:lstStyle/>
                    <a:p>
                      <a:pPr algn="ctr">
                        <a:lnSpc>
                          <a:spcPts val="4339"/>
                        </a:lnSpc>
                        <a:defRPr/>
                      </a:pPr>
                      <a:r>
                        <a:rPr lang="en-US" sz="3099">
                          <a:solidFill>
                            <a:srgbClr val="D36F31"/>
                          </a:solidFill>
                          <a:latin typeface="Tex Gyre Termes Bold"/>
                        </a:rPr>
                        <a:t>Thành phần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25F69"/>
                    </a:solidFill>
                  </a:tcPr>
                </a:tc>
                <a:tc>
                  <a:txBody>
                    <a:bodyPr anchor="t" rtlCol="false"/>
                    <a:lstStyle/>
                    <a:p>
                      <a:pPr algn="ctr">
                        <a:lnSpc>
                          <a:spcPts val="4339"/>
                        </a:lnSpc>
                        <a:defRPr/>
                      </a:pPr>
                      <a:r>
                        <a:rPr lang="en-US" sz="3099">
                          <a:solidFill>
                            <a:srgbClr val="D36F31"/>
                          </a:solidFill>
                          <a:latin typeface="Tex Gyre Termes Bold"/>
                        </a:rPr>
                        <a:t>Công thức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3606B"/>
                    </a:solidFill>
                  </a:tcPr>
                </a:tc>
                <a:tc>
                  <a:txBody>
                    <a:bodyPr anchor="t" rtlCol="false"/>
                    <a:lstStyle/>
                    <a:p>
                      <a:pPr algn="ctr">
                        <a:lnSpc>
                          <a:spcPts val="4339"/>
                        </a:lnSpc>
                        <a:defRPr/>
                      </a:pPr>
                      <a:r>
                        <a:rPr lang="en-US" sz="3099">
                          <a:solidFill>
                            <a:srgbClr val="D36F31"/>
                          </a:solidFill>
                          <a:latin typeface="Tex Gyre Termes Bold"/>
                        </a:rPr>
                        <a:t>Định nghĩa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25F69"/>
                    </a:solidFill>
                  </a:tcPr>
                </a:tc>
              </a:tr>
              <a:tr h="1299248">
                <a:tc>
                  <a:txBody>
                    <a:bodyPr anchor="t" rtlCol="false"/>
                    <a:lstStyle/>
                    <a:p>
                      <a:pPr algn="ctr">
                        <a:lnSpc>
                          <a:spcPts val="4339"/>
                        </a:lnSpc>
                        <a:defRPr/>
                      </a:pPr>
                      <a:r>
                        <a:rPr lang="en-US" sz="3099">
                          <a:solidFill>
                            <a:srgbClr val="000000"/>
                          </a:solidFill>
                          <a:latin typeface="Tex Gyre Termes Bold"/>
                        </a:rPr>
                        <a:t>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Số lượng đối tượng trong cụm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595248">
                <a:tc>
                  <a:txBody>
                    <a:bodyPr anchor="t" rtlCol="false"/>
                    <a:lstStyle/>
                    <a:p>
                      <a:pPr algn="ctr">
                        <a:lnSpc>
                          <a:spcPts val="4339"/>
                        </a:lnSpc>
                        <a:defRPr/>
                      </a:pPr>
                      <a:r>
                        <a:rPr lang="en-US" sz="3099">
                          <a:solidFill>
                            <a:srgbClr val="000000"/>
                          </a:solidFill>
                          <a:latin typeface="Tex Gyre Termes Bold"/>
                        </a:rPr>
                        <a:t>LS</a:t>
                      </a:r>
                      <a:endParaRPr lang="en-US" sz="1100"/>
                    </a:p>
                    <a:p>
                      <a:pPr algn="ctr">
                        <a:lnSpc>
                          <a:spcPts val="2800"/>
                        </a:lnSpc>
                      </a:pPr>
                      <a:r>
                        <a:rPr lang="en-US" sz="2000">
                          <a:solidFill>
                            <a:srgbClr val="000000"/>
                          </a:solidFill>
                          <a:latin typeface="Tex Gyre Termes Bold"/>
                        </a:rPr>
                        <a:t>(linear sum)</a:t>
                      </a: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Tổng các giá trị thuộc tính của các đối tượng trong cụm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2139734">
                <a:tc>
                  <a:txBody>
                    <a:bodyPr anchor="t" rtlCol="false"/>
                    <a:lstStyle/>
                    <a:p>
                      <a:pPr algn="ctr">
                        <a:lnSpc>
                          <a:spcPts val="4339"/>
                        </a:lnSpc>
                        <a:defRPr/>
                      </a:pPr>
                      <a:r>
                        <a:rPr lang="en-US" sz="3099">
                          <a:solidFill>
                            <a:srgbClr val="000000"/>
                          </a:solidFill>
                          <a:latin typeface="Tex Gyre Termes Bold"/>
                        </a:rPr>
                        <a:t>SS</a:t>
                      </a:r>
                      <a:endParaRPr lang="en-US" sz="1100"/>
                    </a:p>
                    <a:p>
                      <a:pPr algn="ctr">
                        <a:lnSpc>
                          <a:spcPts val="2660"/>
                        </a:lnSpc>
                      </a:pPr>
                      <a:r>
                        <a:rPr lang="en-US" sz="1900">
                          <a:solidFill>
                            <a:srgbClr val="000000"/>
                          </a:solidFill>
                          <a:latin typeface="Tex Gyre Termes Bold"/>
                        </a:rPr>
                        <a:t>(square sum)</a:t>
                      </a: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Tổng bình phương các giá trị thuộc tính của các đối tượng trong cụm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Freeform 15" id="15"/>
          <p:cNvSpPr/>
          <p:nvPr/>
        </p:nvSpPr>
        <p:spPr>
          <a:xfrm flipH="false" flipV="false" rot="0">
            <a:off x="9592249" y="5245894"/>
            <a:ext cx="2143139" cy="1285884"/>
          </a:xfrm>
          <a:custGeom>
            <a:avLst/>
            <a:gdLst/>
            <a:ahLst/>
            <a:cxnLst/>
            <a:rect r="r" b="b" t="t" l="l"/>
            <a:pathLst>
              <a:path h="1285884" w="2143139">
                <a:moveTo>
                  <a:pt x="0" y="0"/>
                </a:moveTo>
                <a:lnTo>
                  <a:pt x="2143140" y="0"/>
                </a:lnTo>
                <a:lnTo>
                  <a:pt x="2143140" y="1285884"/>
                </a:lnTo>
                <a:lnTo>
                  <a:pt x="0" y="1285884"/>
                </a:lnTo>
                <a:lnTo>
                  <a:pt x="0" y="0"/>
                </a:lnTo>
                <a:close/>
              </a:path>
            </a:pathLst>
          </a:custGeom>
          <a:blipFill>
            <a:blip r:embed="rId5"/>
            <a:stretch>
              <a:fillRect l="0" t="0" r="0" b="0"/>
            </a:stretch>
          </a:blipFill>
        </p:spPr>
      </p:sp>
      <p:sp>
        <p:nvSpPr>
          <p:cNvPr name="Freeform 16" id="16"/>
          <p:cNvSpPr/>
          <p:nvPr/>
        </p:nvSpPr>
        <p:spPr>
          <a:xfrm flipH="false" flipV="false" rot="0">
            <a:off x="9463860" y="7081195"/>
            <a:ext cx="2526194" cy="1405882"/>
          </a:xfrm>
          <a:custGeom>
            <a:avLst/>
            <a:gdLst/>
            <a:ahLst/>
            <a:cxnLst/>
            <a:rect r="r" b="b" t="t" l="l"/>
            <a:pathLst>
              <a:path h="1405882" w="2526194">
                <a:moveTo>
                  <a:pt x="0" y="0"/>
                </a:moveTo>
                <a:lnTo>
                  <a:pt x="2526194" y="0"/>
                </a:lnTo>
                <a:lnTo>
                  <a:pt x="2526194" y="1405882"/>
                </a:lnTo>
                <a:lnTo>
                  <a:pt x="0" y="1405882"/>
                </a:lnTo>
                <a:lnTo>
                  <a:pt x="0" y="0"/>
                </a:lnTo>
                <a:close/>
              </a:path>
            </a:pathLst>
          </a:custGeom>
          <a:blipFill>
            <a:blip r:embed="rId6"/>
            <a:stretch>
              <a:fillRect l="0" t="0" r="0" b="0"/>
            </a:stretch>
          </a:blipFill>
        </p:spPr>
      </p:sp>
      <p:sp>
        <p:nvSpPr>
          <p:cNvPr name="TextBox 17" id="17"/>
          <p:cNvSpPr txBox="true"/>
          <p:nvPr/>
        </p:nvSpPr>
        <p:spPr>
          <a:xfrm rot="0">
            <a:off x="706389" y="2258403"/>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2.2 Giới thiệu về thuật toán BIRCH</a:t>
            </a:r>
          </a:p>
          <a:p>
            <a:pPr algn="just">
              <a:lnSpc>
                <a:spcPts val="2849"/>
              </a:lnSpc>
            </a:pPr>
            <a:r>
              <a:rPr lang="en-US" sz="2499">
                <a:solidFill>
                  <a:srgbClr val="025F69"/>
                </a:solidFill>
                <a:latin typeface="Montserrat Bold"/>
              </a:rPr>
              <a:t>2.2.2 Giới thiệu về sơ bộ thuật toán</a:t>
            </a:r>
          </a:p>
        </p:txBody>
      </p:sp>
      <p:sp>
        <p:nvSpPr>
          <p:cNvPr name="TextBox 18" id="18"/>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graphicFrame>
        <p:nvGraphicFramePr>
          <p:cNvPr name="Table 13" id="13"/>
          <p:cNvGraphicFramePr>
            <a:graphicFrameLocks noGrp="true"/>
          </p:cNvGraphicFramePr>
          <p:nvPr/>
        </p:nvGraphicFramePr>
        <p:xfrm>
          <a:off x="6511570" y="910831"/>
          <a:ext cx="11019370" cy="9058645"/>
        </p:xfrm>
        <a:graphic>
          <a:graphicData uri="http://schemas.openxmlformats.org/drawingml/2006/table">
            <a:tbl>
              <a:tblPr/>
              <a:tblGrid>
                <a:gridCol w="1776141"/>
                <a:gridCol w="5964382"/>
                <a:gridCol w="3278847"/>
              </a:tblGrid>
              <a:tr h="1610304">
                <a:tc>
                  <a:txBody>
                    <a:bodyPr anchor="t" rtlCol="false"/>
                    <a:lstStyle/>
                    <a:p>
                      <a:pPr algn="ctr">
                        <a:lnSpc>
                          <a:spcPts val="4339"/>
                        </a:lnSpc>
                        <a:defRPr/>
                      </a:pPr>
                      <a:r>
                        <a:rPr lang="en-US" sz="3099">
                          <a:solidFill>
                            <a:srgbClr val="D36F31"/>
                          </a:solidFill>
                          <a:latin typeface="Tex Gyre Termes Bold"/>
                        </a:rPr>
                        <a:t>Thành phần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25F69"/>
                    </a:solidFill>
                  </a:tcPr>
                </a:tc>
                <a:tc>
                  <a:txBody>
                    <a:bodyPr anchor="t" rtlCol="false"/>
                    <a:lstStyle/>
                    <a:p>
                      <a:pPr algn="ctr">
                        <a:lnSpc>
                          <a:spcPts val="4339"/>
                        </a:lnSpc>
                        <a:defRPr/>
                      </a:pPr>
                      <a:r>
                        <a:rPr lang="en-US" sz="3099">
                          <a:solidFill>
                            <a:srgbClr val="D36F31"/>
                          </a:solidFill>
                          <a:latin typeface="Tex Gyre Termes Bold"/>
                        </a:rPr>
                        <a:t>Công thức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3606B"/>
                    </a:solidFill>
                  </a:tcPr>
                </a:tc>
                <a:tc>
                  <a:txBody>
                    <a:bodyPr anchor="t" rtlCol="false"/>
                    <a:lstStyle/>
                    <a:p>
                      <a:pPr algn="ctr">
                        <a:lnSpc>
                          <a:spcPts val="4339"/>
                        </a:lnSpc>
                        <a:defRPr/>
                      </a:pPr>
                      <a:r>
                        <a:rPr lang="en-US" sz="3099">
                          <a:solidFill>
                            <a:srgbClr val="D36F31"/>
                          </a:solidFill>
                          <a:latin typeface="Tex Gyre Termes Bold"/>
                        </a:rPr>
                        <a:t>Định nghĩa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25F69"/>
                    </a:solidFill>
                  </a:tcPr>
                </a:tc>
              </a:tr>
              <a:tr h="1298254">
                <a:tc>
                  <a:txBody>
                    <a:bodyPr anchor="t" rtlCol="false"/>
                    <a:lstStyle/>
                    <a:p>
                      <a:pPr algn="ctr">
                        <a:lnSpc>
                          <a:spcPts val="4339"/>
                        </a:lnSpc>
                        <a:defRPr/>
                      </a:pPr>
                      <a:r>
                        <a:rPr lang="en-US" sz="3099">
                          <a:solidFill>
                            <a:srgbClr val="000000"/>
                          </a:solidFill>
                          <a:latin typeface="Tex Gyre Termes Bold"/>
                        </a:rPr>
                        <a:t>Xo</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just">
                        <a:lnSpc>
                          <a:spcPts val="3919"/>
                        </a:lnSpc>
                        <a:defRPr/>
                      </a:pPr>
                      <a:r>
                        <a:rPr lang="en-US" sz="2799">
                          <a:solidFill>
                            <a:srgbClr val="000000"/>
                          </a:solidFill>
                          <a:latin typeface="Tex Gyre Termes"/>
                        </a:rPr>
                        <a:t>Tâm của cụm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2978063">
                <a:tc>
                  <a:txBody>
                    <a:bodyPr anchor="t" rtlCol="false"/>
                    <a:lstStyle/>
                    <a:p>
                      <a:pPr algn="ctr">
                        <a:lnSpc>
                          <a:spcPts val="4339"/>
                        </a:lnSpc>
                        <a:defRPr/>
                      </a:pPr>
                      <a:r>
                        <a:rPr lang="en-US" sz="3099">
                          <a:solidFill>
                            <a:srgbClr val="000000"/>
                          </a:solidFill>
                          <a:latin typeface="Tex Gyre Termes Bold"/>
                        </a:rPr>
                        <a:t>R</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just">
                        <a:lnSpc>
                          <a:spcPts val="3919"/>
                        </a:lnSpc>
                        <a:defRPr/>
                      </a:pPr>
                      <a:r>
                        <a:rPr lang="en-US" sz="2799">
                          <a:solidFill>
                            <a:srgbClr val="000000"/>
                          </a:solidFill>
                          <a:latin typeface="Tex Gyre Termes"/>
                        </a:rPr>
                        <a:t>Là khoảng cách trung bình của các điểm dữ liệu đến trọng tâm.</a:t>
                      </a:r>
                      <a:endParaRPr lang="en-US" sz="1100"/>
                    </a:p>
                    <a:p>
                      <a:pPr algn="just">
                        <a:lnSpc>
                          <a:spcPts val="3919"/>
                        </a:lnSpc>
                      </a:pP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3172024">
                <a:tc>
                  <a:txBody>
                    <a:bodyPr anchor="t" rtlCol="false"/>
                    <a:lstStyle/>
                    <a:p>
                      <a:pPr algn="ctr">
                        <a:lnSpc>
                          <a:spcPts val="4339"/>
                        </a:lnSpc>
                        <a:defRPr/>
                      </a:pPr>
                      <a:r>
                        <a:rPr lang="en-US" sz="3099">
                          <a:solidFill>
                            <a:srgbClr val="000000"/>
                          </a:solidFill>
                          <a:latin typeface="Tex Gyre Termes Bold"/>
                        </a:rPr>
                        <a:t>D</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just">
                        <a:lnSpc>
                          <a:spcPts val="3919"/>
                        </a:lnSpc>
                        <a:defRPr/>
                      </a:pPr>
                      <a:r>
                        <a:rPr lang="en-US" sz="2799">
                          <a:solidFill>
                            <a:srgbClr val="000000"/>
                          </a:solidFill>
                          <a:latin typeface="Tex Gyre Termes"/>
                        </a:rPr>
                        <a:t>Là khoảng cách trung bình theo cặp giữa các điểm dữ liệu trong một cụm.</a:t>
                      </a:r>
                      <a:endParaRPr lang="en-US" sz="1100"/>
                    </a:p>
                    <a:p>
                      <a:pPr algn="just">
                        <a:lnSpc>
                          <a:spcPts val="3919"/>
                        </a:lnSpc>
                      </a:pP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Freeform 14" id="14"/>
          <p:cNvSpPr/>
          <p:nvPr/>
        </p:nvSpPr>
        <p:spPr>
          <a:xfrm flipH="false" flipV="false" rot="0">
            <a:off x="10281029" y="2599364"/>
            <a:ext cx="2028644" cy="1012115"/>
          </a:xfrm>
          <a:custGeom>
            <a:avLst/>
            <a:gdLst/>
            <a:ahLst/>
            <a:cxnLst/>
            <a:rect r="r" b="b" t="t" l="l"/>
            <a:pathLst>
              <a:path h="1012115" w="2028644">
                <a:moveTo>
                  <a:pt x="0" y="0"/>
                </a:moveTo>
                <a:lnTo>
                  <a:pt x="2028643" y="0"/>
                </a:lnTo>
                <a:lnTo>
                  <a:pt x="2028643" y="1012115"/>
                </a:lnTo>
                <a:lnTo>
                  <a:pt x="0" y="1012115"/>
                </a:lnTo>
                <a:lnTo>
                  <a:pt x="0" y="0"/>
                </a:lnTo>
                <a:close/>
              </a:path>
            </a:pathLst>
          </a:custGeom>
          <a:blipFill>
            <a:blip r:embed="rId5"/>
            <a:stretch>
              <a:fillRect l="0" t="0" r="0" b="-14779"/>
            </a:stretch>
          </a:blipFill>
        </p:spPr>
      </p:sp>
      <p:sp>
        <p:nvSpPr>
          <p:cNvPr name="Freeform 15" id="15"/>
          <p:cNvSpPr/>
          <p:nvPr/>
        </p:nvSpPr>
        <p:spPr>
          <a:xfrm flipH="false" flipV="false" rot="0">
            <a:off x="8442899" y="4772603"/>
            <a:ext cx="5704903" cy="1385631"/>
          </a:xfrm>
          <a:custGeom>
            <a:avLst/>
            <a:gdLst/>
            <a:ahLst/>
            <a:cxnLst/>
            <a:rect r="r" b="b" t="t" l="l"/>
            <a:pathLst>
              <a:path h="1385631" w="5704903">
                <a:moveTo>
                  <a:pt x="0" y="0"/>
                </a:moveTo>
                <a:lnTo>
                  <a:pt x="5704903" y="0"/>
                </a:lnTo>
                <a:lnTo>
                  <a:pt x="5704903" y="1385632"/>
                </a:lnTo>
                <a:lnTo>
                  <a:pt x="0" y="1385632"/>
                </a:lnTo>
                <a:lnTo>
                  <a:pt x="0" y="0"/>
                </a:lnTo>
                <a:close/>
              </a:path>
            </a:pathLst>
          </a:custGeom>
          <a:blipFill>
            <a:blip r:embed="rId6"/>
            <a:stretch>
              <a:fillRect l="0" t="0" r="0" b="0"/>
            </a:stretch>
          </a:blipFill>
        </p:spPr>
      </p:sp>
      <p:sp>
        <p:nvSpPr>
          <p:cNvPr name="Freeform 16" id="16"/>
          <p:cNvSpPr/>
          <p:nvPr/>
        </p:nvSpPr>
        <p:spPr>
          <a:xfrm flipH="false" flipV="false" rot="0">
            <a:off x="8442899" y="7739385"/>
            <a:ext cx="5704903" cy="1518915"/>
          </a:xfrm>
          <a:custGeom>
            <a:avLst/>
            <a:gdLst/>
            <a:ahLst/>
            <a:cxnLst/>
            <a:rect r="r" b="b" t="t" l="l"/>
            <a:pathLst>
              <a:path h="1518915" w="5704903">
                <a:moveTo>
                  <a:pt x="0" y="0"/>
                </a:moveTo>
                <a:lnTo>
                  <a:pt x="5704903" y="0"/>
                </a:lnTo>
                <a:lnTo>
                  <a:pt x="5704903" y="1518915"/>
                </a:lnTo>
                <a:lnTo>
                  <a:pt x="0" y="1518915"/>
                </a:lnTo>
                <a:lnTo>
                  <a:pt x="0" y="0"/>
                </a:lnTo>
                <a:close/>
              </a:path>
            </a:pathLst>
          </a:custGeom>
          <a:blipFill>
            <a:blip r:embed="rId7"/>
            <a:stretch>
              <a:fillRect l="0" t="0" r="0" b="0"/>
            </a:stretch>
          </a:blipFill>
        </p:spPr>
      </p:sp>
      <p:sp>
        <p:nvSpPr>
          <p:cNvPr name="TextBox 17" id="17"/>
          <p:cNvSpPr txBox="true"/>
          <p:nvPr/>
        </p:nvSpPr>
        <p:spPr>
          <a:xfrm rot="0">
            <a:off x="140832" y="4894889"/>
            <a:ext cx="5978376" cy="1954250"/>
          </a:xfrm>
          <a:prstGeom prst="rect">
            <a:avLst/>
          </a:prstGeom>
        </p:spPr>
        <p:txBody>
          <a:bodyPr anchor="t" rtlCol="false" tIns="0" lIns="0" bIns="0" rIns="0">
            <a:spAutoFit/>
          </a:bodyPr>
          <a:lstStyle/>
          <a:p>
            <a:pPr algn="ctr">
              <a:lnSpc>
                <a:spcPts val="3093"/>
              </a:lnSpc>
            </a:pPr>
            <a:r>
              <a:rPr lang="en-US" sz="2713">
                <a:solidFill>
                  <a:srgbClr val="025F69"/>
                </a:solidFill>
                <a:latin typeface="Montserrat Bold"/>
              </a:rPr>
              <a:t>Ngoài ra, có thể tính được các thống kê khác của cụm</a:t>
            </a:r>
          </a:p>
          <a:p>
            <a:pPr algn="ctr">
              <a:lnSpc>
                <a:spcPts val="3093"/>
              </a:lnSpc>
            </a:pPr>
          </a:p>
          <a:p>
            <a:pPr>
              <a:lnSpc>
                <a:spcPts val="3093"/>
              </a:lnSpc>
            </a:pPr>
          </a:p>
          <a:p>
            <a:pPr>
              <a:lnSpc>
                <a:spcPts val="3093"/>
              </a:lnSpc>
            </a:pPr>
          </a:p>
        </p:txBody>
      </p:sp>
      <p:sp>
        <p:nvSpPr>
          <p:cNvPr name="TextBox 18" id="18"/>
          <p:cNvSpPr txBox="true"/>
          <p:nvPr/>
        </p:nvSpPr>
        <p:spPr>
          <a:xfrm rot="0">
            <a:off x="302481" y="2256464"/>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2.2 Giới thiệu về thuật toán BIRCH</a:t>
            </a:r>
          </a:p>
          <a:p>
            <a:pPr algn="just">
              <a:lnSpc>
                <a:spcPts val="2849"/>
              </a:lnSpc>
            </a:pPr>
            <a:r>
              <a:rPr lang="en-US" sz="2499">
                <a:solidFill>
                  <a:srgbClr val="025F69"/>
                </a:solidFill>
                <a:latin typeface="Montserrat Bold"/>
              </a:rPr>
              <a:t>2.2.2 Giới thiệu về sơ bộ thuật toán</a:t>
            </a:r>
          </a:p>
        </p:txBody>
      </p:sp>
      <p:sp>
        <p:nvSpPr>
          <p:cNvPr name="TextBox 19" id="19"/>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8973759" y="2097598"/>
            <a:ext cx="8285541" cy="5596600"/>
          </a:xfrm>
          <a:custGeom>
            <a:avLst/>
            <a:gdLst/>
            <a:ahLst/>
            <a:cxnLst/>
            <a:rect r="r" b="b" t="t" l="l"/>
            <a:pathLst>
              <a:path h="5596600" w="8285541">
                <a:moveTo>
                  <a:pt x="0" y="0"/>
                </a:moveTo>
                <a:lnTo>
                  <a:pt x="8285541" y="0"/>
                </a:lnTo>
                <a:lnTo>
                  <a:pt x="8285541" y="5596600"/>
                </a:lnTo>
                <a:lnTo>
                  <a:pt x="0" y="5596600"/>
                </a:lnTo>
                <a:lnTo>
                  <a:pt x="0" y="0"/>
                </a:lnTo>
                <a:close/>
              </a:path>
            </a:pathLst>
          </a:custGeom>
          <a:blipFill>
            <a:blip r:embed="rId5"/>
            <a:stretch>
              <a:fillRect l="0" t="0" r="0" b="0"/>
            </a:stretch>
          </a:blipFill>
        </p:spPr>
      </p:sp>
      <p:sp>
        <p:nvSpPr>
          <p:cNvPr name="TextBox 14" id="14"/>
          <p:cNvSpPr txBox="true"/>
          <p:nvPr/>
        </p:nvSpPr>
        <p:spPr>
          <a:xfrm rot="0">
            <a:off x="830306" y="3468078"/>
            <a:ext cx="5808148" cy="5573162"/>
          </a:xfrm>
          <a:prstGeom prst="rect">
            <a:avLst/>
          </a:prstGeom>
        </p:spPr>
        <p:txBody>
          <a:bodyPr anchor="t" rtlCol="false" tIns="0" lIns="0" bIns="0" rIns="0">
            <a:spAutoFit/>
          </a:bodyPr>
          <a:lstStyle/>
          <a:p>
            <a:pPr>
              <a:lnSpc>
                <a:spcPts val="3005"/>
              </a:lnSpc>
            </a:pPr>
            <a:r>
              <a:rPr lang="en-US" sz="2636">
                <a:solidFill>
                  <a:srgbClr val="025F69"/>
                </a:solidFill>
                <a:latin typeface="Montserrat Bold"/>
              </a:rPr>
              <a:t>Thuật toán BIRCH hoạt động bằng cách xây dựng một cấu trúc được gọi là cây CF, cây CF được đặc trưng bởi:</a:t>
            </a:r>
          </a:p>
          <a:p>
            <a:pPr>
              <a:lnSpc>
                <a:spcPts val="3005"/>
              </a:lnSpc>
            </a:pPr>
          </a:p>
          <a:p>
            <a:pPr>
              <a:lnSpc>
                <a:spcPts val="3005"/>
              </a:lnSpc>
            </a:pPr>
          </a:p>
          <a:p>
            <a:pPr>
              <a:lnSpc>
                <a:spcPts val="3005"/>
              </a:lnSpc>
            </a:pPr>
          </a:p>
          <a:p>
            <a:pPr>
              <a:lnSpc>
                <a:spcPts val="3005"/>
              </a:lnSpc>
            </a:pPr>
          </a:p>
          <a:p>
            <a:pPr marL="655476" indent="-327738" lvl="1">
              <a:lnSpc>
                <a:spcPts val="3461"/>
              </a:lnSpc>
              <a:buFont typeface="Arial"/>
              <a:buChar char="•"/>
            </a:pPr>
            <a:r>
              <a:rPr lang="en-US" sz="3036">
                <a:solidFill>
                  <a:srgbClr val="06213C"/>
                </a:solidFill>
                <a:latin typeface="Montserrat"/>
              </a:rPr>
              <a:t>Ngưỡng T (Threshold)</a:t>
            </a:r>
          </a:p>
          <a:p>
            <a:pPr>
              <a:lnSpc>
                <a:spcPts val="3461"/>
              </a:lnSpc>
            </a:pPr>
          </a:p>
          <a:p>
            <a:pPr marL="655476" indent="-327738" lvl="1">
              <a:lnSpc>
                <a:spcPts val="3461"/>
              </a:lnSpc>
              <a:buFont typeface="Arial"/>
              <a:buChar char="•"/>
            </a:pPr>
            <a:r>
              <a:rPr lang="en-US" sz="3036">
                <a:solidFill>
                  <a:srgbClr val="06213C"/>
                </a:solidFill>
                <a:latin typeface="Montserrat"/>
              </a:rPr>
              <a:t>Hệ số nhánh B (Branching Factor)</a:t>
            </a:r>
          </a:p>
          <a:p>
            <a:pPr>
              <a:lnSpc>
                <a:spcPts val="3005"/>
              </a:lnSpc>
            </a:pPr>
          </a:p>
          <a:p>
            <a:pPr>
              <a:lnSpc>
                <a:spcPts val="3005"/>
              </a:lnSpc>
            </a:pPr>
            <a:r>
              <a:rPr lang="en-US" sz="2636">
                <a:solidFill>
                  <a:srgbClr val="06213C"/>
                </a:solidFill>
                <a:latin typeface="Montserrat"/>
              </a:rPr>
              <a:t> </a:t>
            </a:r>
          </a:p>
        </p:txBody>
      </p:sp>
      <p:sp>
        <p:nvSpPr>
          <p:cNvPr name="TextBox 15" id="15"/>
          <p:cNvSpPr txBox="true"/>
          <p:nvPr/>
        </p:nvSpPr>
        <p:spPr>
          <a:xfrm rot="0">
            <a:off x="830306" y="2258403"/>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2.2 Giới thiệu về thuật toán BIRCH</a:t>
            </a:r>
          </a:p>
          <a:p>
            <a:pPr algn="just">
              <a:lnSpc>
                <a:spcPts val="2849"/>
              </a:lnSpc>
            </a:pPr>
            <a:r>
              <a:rPr lang="en-US" sz="2499">
                <a:solidFill>
                  <a:srgbClr val="025F69"/>
                </a:solidFill>
                <a:latin typeface="Montserrat Bold"/>
              </a:rPr>
              <a:t>2.2.2 Giới thiệu về sơ bộ thuật toán</a:t>
            </a:r>
          </a:p>
        </p:txBody>
      </p:sp>
      <p:sp>
        <p:nvSpPr>
          <p:cNvPr name="TextBox 16" id="16"/>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
        <p:nvSpPr>
          <p:cNvPr name="TextBox 17" id="17"/>
          <p:cNvSpPr txBox="true"/>
          <p:nvPr/>
        </p:nvSpPr>
        <p:spPr>
          <a:xfrm rot="0">
            <a:off x="13116529" y="7894013"/>
            <a:ext cx="3871884" cy="153951"/>
          </a:xfrm>
          <a:prstGeom prst="rect">
            <a:avLst/>
          </a:prstGeom>
        </p:spPr>
        <p:txBody>
          <a:bodyPr anchor="t" rtlCol="false" tIns="0" lIns="0" bIns="0" rIns="0">
            <a:spAutoFit/>
          </a:bodyPr>
          <a:lstStyle/>
          <a:p>
            <a:pPr algn="ctr">
              <a:lnSpc>
                <a:spcPts val="1252"/>
              </a:lnSpc>
              <a:spcBef>
                <a:spcPct val="0"/>
              </a:spcBef>
            </a:pPr>
            <a:r>
              <a:rPr lang="en-US" sz="894">
                <a:solidFill>
                  <a:srgbClr val="D36F31">
                    <a:alpha val="49804"/>
                  </a:srgbClr>
                </a:solidFill>
                <a:latin typeface="Montserrat"/>
              </a:rPr>
              <a:t>(https://www2.cs.sfu.ca/CourseCentral/459/han/papers/zhang96.pdf)</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8702872" y="1896809"/>
            <a:ext cx="8285541" cy="5596600"/>
          </a:xfrm>
          <a:custGeom>
            <a:avLst/>
            <a:gdLst/>
            <a:ahLst/>
            <a:cxnLst/>
            <a:rect r="r" b="b" t="t" l="l"/>
            <a:pathLst>
              <a:path h="5596600" w="8285541">
                <a:moveTo>
                  <a:pt x="0" y="0"/>
                </a:moveTo>
                <a:lnTo>
                  <a:pt x="8285542" y="0"/>
                </a:lnTo>
                <a:lnTo>
                  <a:pt x="8285542" y="5596600"/>
                </a:lnTo>
                <a:lnTo>
                  <a:pt x="0" y="5596600"/>
                </a:lnTo>
                <a:lnTo>
                  <a:pt x="0" y="0"/>
                </a:lnTo>
                <a:close/>
              </a:path>
            </a:pathLst>
          </a:custGeom>
          <a:blipFill>
            <a:blip r:embed="rId5"/>
            <a:stretch>
              <a:fillRect l="0" t="0" r="0" b="0"/>
            </a:stretch>
          </a:blipFill>
        </p:spPr>
      </p:sp>
      <p:sp>
        <p:nvSpPr>
          <p:cNvPr name="TextBox 14" id="14"/>
          <p:cNvSpPr txBox="true"/>
          <p:nvPr/>
        </p:nvSpPr>
        <p:spPr>
          <a:xfrm rot="0">
            <a:off x="830306" y="3468078"/>
            <a:ext cx="5978141" cy="5630312"/>
          </a:xfrm>
          <a:prstGeom prst="rect">
            <a:avLst/>
          </a:prstGeom>
        </p:spPr>
        <p:txBody>
          <a:bodyPr anchor="t" rtlCol="false" tIns="0" lIns="0" bIns="0" rIns="0">
            <a:spAutoFit/>
          </a:bodyPr>
          <a:lstStyle/>
          <a:p>
            <a:pPr>
              <a:lnSpc>
                <a:spcPts val="3005"/>
              </a:lnSpc>
            </a:pPr>
            <a:r>
              <a:rPr lang="en-US" sz="2636">
                <a:solidFill>
                  <a:srgbClr val="025F69"/>
                </a:solidFill>
                <a:latin typeface="Montserrat Bold"/>
              </a:rPr>
              <a:t>Ưu điểm của thuật toán BIRCH là:</a:t>
            </a:r>
          </a:p>
          <a:p>
            <a:pPr>
              <a:lnSpc>
                <a:spcPts val="3005"/>
              </a:lnSpc>
            </a:pPr>
          </a:p>
          <a:p>
            <a:pPr marL="569118" indent="-284559" lvl="1">
              <a:lnSpc>
                <a:spcPts val="5851"/>
              </a:lnSpc>
              <a:buFont typeface="Arial"/>
              <a:buChar char="•"/>
            </a:pPr>
            <a:r>
              <a:rPr lang="en-US" sz="2636" spc="142">
                <a:solidFill>
                  <a:srgbClr val="06213C"/>
                </a:solidFill>
                <a:latin typeface="Montserrat"/>
              </a:rPr>
              <a:t>Xử lý tập dữ liệu lớn</a:t>
            </a:r>
          </a:p>
          <a:p>
            <a:pPr marL="569118" indent="-284559" lvl="1">
              <a:lnSpc>
                <a:spcPts val="5851"/>
              </a:lnSpc>
              <a:buFont typeface="Arial"/>
              <a:buChar char="•"/>
            </a:pPr>
            <a:r>
              <a:rPr lang="en-US" sz="2636" spc="142">
                <a:solidFill>
                  <a:srgbClr val="06213C"/>
                </a:solidFill>
                <a:latin typeface="Montserrat"/>
              </a:rPr>
              <a:t>Tính cục bộ</a:t>
            </a:r>
          </a:p>
          <a:p>
            <a:pPr marL="569118" indent="-284559" lvl="1">
              <a:lnSpc>
                <a:spcPts val="5851"/>
              </a:lnSpc>
              <a:buFont typeface="Arial"/>
              <a:buChar char="•"/>
            </a:pPr>
            <a:r>
              <a:rPr lang="en-US" sz="2636" spc="142">
                <a:solidFill>
                  <a:srgbClr val="06213C"/>
                </a:solidFill>
                <a:latin typeface="Montserrat"/>
              </a:rPr>
              <a:t>Tính linh hoạt và hiệu quả</a:t>
            </a:r>
          </a:p>
          <a:p>
            <a:pPr marL="569118" indent="-284559" lvl="1">
              <a:lnSpc>
                <a:spcPts val="5851"/>
              </a:lnSpc>
              <a:buFont typeface="Arial"/>
              <a:buChar char="•"/>
            </a:pPr>
            <a:r>
              <a:rPr lang="en-US" sz="2636" spc="142">
                <a:solidFill>
                  <a:srgbClr val="06213C"/>
                </a:solidFill>
                <a:latin typeface="Montserrat"/>
              </a:rPr>
              <a:t>Giữ lại thông tin quan trọng</a:t>
            </a:r>
          </a:p>
          <a:p>
            <a:pPr marL="569118" indent="-284559" lvl="1">
              <a:lnSpc>
                <a:spcPts val="5851"/>
              </a:lnSpc>
              <a:buFont typeface="Arial"/>
              <a:buChar char="•"/>
            </a:pPr>
            <a:r>
              <a:rPr lang="en-US" sz="2636" spc="142">
                <a:solidFill>
                  <a:srgbClr val="06213C"/>
                </a:solidFill>
                <a:latin typeface="Montserrat"/>
              </a:rPr>
              <a:t>Độ phức tạp</a:t>
            </a:r>
          </a:p>
          <a:p>
            <a:pPr>
              <a:lnSpc>
                <a:spcPts val="3005"/>
              </a:lnSpc>
            </a:pPr>
          </a:p>
          <a:p>
            <a:pPr>
              <a:lnSpc>
                <a:spcPts val="3005"/>
              </a:lnSpc>
            </a:pPr>
          </a:p>
          <a:p>
            <a:pPr>
              <a:lnSpc>
                <a:spcPts val="3005"/>
              </a:lnSpc>
            </a:pPr>
            <a:r>
              <a:rPr lang="en-US" sz="2636">
                <a:solidFill>
                  <a:srgbClr val="06213C"/>
                </a:solidFill>
                <a:latin typeface="Montserrat"/>
              </a:rPr>
              <a:t> </a:t>
            </a:r>
          </a:p>
        </p:txBody>
      </p:sp>
      <p:sp>
        <p:nvSpPr>
          <p:cNvPr name="TextBox 15" id="15"/>
          <p:cNvSpPr txBox="true"/>
          <p:nvPr/>
        </p:nvSpPr>
        <p:spPr>
          <a:xfrm rot="0">
            <a:off x="830306" y="2258403"/>
            <a:ext cx="6786193" cy="1057275"/>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2.2 Giới thiệu về thuật toán BIRCH</a:t>
            </a:r>
          </a:p>
          <a:p>
            <a:pPr algn="just">
              <a:lnSpc>
                <a:spcPts val="2849"/>
              </a:lnSpc>
            </a:pPr>
            <a:r>
              <a:rPr lang="en-US" sz="2499">
                <a:solidFill>
                  <a:srgbClr val="025F69"/>
                </a:solidFill>
                <a:latin typeface="Montserrat Bold"/>
              </a:rPr>
              <a:t>2.2.3 Các điểm đặc trưng của thuật toán BIRCH</a:t>
            </a:r>
          </a:p>
        </p:txBody>
      </p:sp>
      <p:sp>
        <p:nvSpPr>
          <p:cNvPr name="TextBox 16" id="16"/>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
        <p:nvSpPr>
          <p:cNvPr name="TextBox 17" id="17"/>
          <p:cNvSpPr txBox="true"/>
          <p:nvPr/>
        </p:nvSpPr>
        <p:spPr>
          <a:xfrm rot="0">
            <a:off x="12611120" y="7593884"/>
            <a:ext cx="3841872" cy="152905"/>
          </a:xfrm>
          <a:prstGeom prst="rect">
            <a:avLst/>
          </a:prstGeom>
        </p:spPr>
        <p:txBody>
          <a:bodyPr anchor="t" rtlCol="false" tIns="0" lIns="0" bIns="0" rIns="0">
            <a:spAutoFit/>
          </a:bodyPr>
          <a:lstStyle/>
          <a:p>
            <a:pPr algn="ctr">
              <a:lnSpc>
                <a:spcPts val="1242"/>
              </a:lnSpc>
              <a:spcBef>
                <a:spcPct val="0"/>
              </a:spcBef>
            </a:pPr>
            <a:r>
              <a:rPr lang="en-US" sz="887">
                <a:solidFill>
                  <a:srgbClr val="D36F31">
                    <a:alpha val="49804"/>
                  </a:srgbClr>
                </a:solidFill>
                <a:latin typeface="Montserrat"/>
              </a:rPr>
              <a:t>(https://www2.cs.sfu.ca/CourseCentral/459/han/papers/zhang96.pdf)</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8973759" y="2056921"/>
            <a:ext cx="8285541" cy="5596600"/>
          </a:xfrm>
          <a:custGeom>
            <a:avLst/>
            <a:gdLst/>
            <a:ahLst/>
            <a:cxnLst/>
            <a:rect r="r" b="b" t="t" l="l"/>
            <a:pathLst>
              <a:path h="5596600" w="8285541">
                <a:moveTo>
                  <a:pt x="0" y="0"/>
                </a:moveTo>
                <a:lnTo>
                  <a:pt x="8285541" y="0"/>
                </a:lnTo>
                <a:lnTo>
                  <a:pt x="8285541" y="5596600"/>
                </a:lnTo>
                <a:lnTo>
                  <a:pt x="0" y="5596600"/>
                </a:lnTo>
                <a:lnTo>
                  <a:pt x="0" y="0"/>
                </a:lnTo>
                <a:close/>
              </a:path>
            </a:pathLst>
          </a:custGeom>
          <a:blipFill>
            <a:blip r:embed="rId5"/>
            <a:stretch>
              <a:fillRect l="0" t="0" r="0" b="0"/>
            </a:stretch>
          </a:blipFill>
        </p:spPr>
      </p:sp>
      <p:sp>
        <p:nvSpPr>
          <p:cNvPr name="TextBox 14" id="14"/>
          <p:cNvSpPr txBox="true"/>
          <p:nvPr/>
        </p:nvSpPr>
        <p:spPr>
          <a:xfrm rot="0">
            <a:off x="830306" y="3468078"/>
            <a:ext cx="5978141" cy="6754262"/>
          </a:xfrm>
          <a:prstGeom prst="rect">
            <a:avLst/>
          </a:prstGeom>
        </p:spPr>
        <p:txBody>
          <a:bodyPr anchor="t" rtlCol="false" tIns="0" lIns="0" bIns="0" rIns="0">
            <a:spAutoFit/>
          </a:bodyPr>
          <a:lstStyle/>
          <a:p>
            <a:pPr>
              <a:lnSpc>
                <a:spcPts val="3005"/>
              </a:lnSpc>
            </a:pPr>
            <a:r>
              <a:rPr lang="en-US" sz="2636">
                <a:solidFill>
                  <a:srgbClr val="025F69"/>
                </a:solidFill>
                <a:latin typeface="Montserrat Bold"/>
              </a:rPr>
              <a:t>Nhược điểm của thuật toán BIRCH là:</a:t>
            </a:r>
          </a:p>
          <a:p>
            <a:pPr>
              <a:lnSpc>
                <a:spcPts val="3005"/>
              </a:lnSpc>
            </a:pPr>
          </a:p>
          <a:p>
            <a:pPr>
              <a:lnSpc>
                <a:spcPts val="5851"/>
              </a:lnSpc>
            </a:pPr>
            <a:r>
              <a:rPr lang="en-US" sz="2636" spc="142">
                <a:solidFill>
                  <a:srgbClr val="06213C"/>
                </a:solidFill>
                <a:latin typeface="Montserrat"/>
              </a:rPr>
              <a:t>Giảm chất lượng phân cụm so với một số thuật toán khác trong một số trường hợp, đặc biệt là khi dữ liệu có các cụm mang hình dạng và kích thước khác nhau</a:t>
            </a:r>
          </a:p>
          <a:p>
            <a:pPr>
              <a:lnSpc>
                <a:spcPts val="3005"/>
              </a:lnSpc>
            </a:pPr>
          </a:p>
          <a:p>
            <a:pPr>
              <a:lnSpc>
                <a:spcPts val="3005"/>
              </a:lnSpc>
            </a:pPr>
          </a:p>
          <a:p>
            <a:pPr>
              <a:lnSpc>
                <a:spcPts val="3005"/>
              </a:lnSpc>
            </a:pPr>
            <a:r>
              <a:rPr lang="en-US" sz="2636">
                <a:solidFill>
                  <a:srgbClr val="06213C"/>
                </a:solidFill>
                <a:latin typeface="Montserrat"/>
              </a:rPr>
              <a:t> </a:t>
            </a:r>
          </a:p>
        </p:txBody>
      </p:sp>
      <p:sp>
        <p:nvSpPr>
          <p:cNvPr name="TextBox 15" id="15"/>
          <p:cNvSpPr txBox="true"/>
          <p:nvPr/>
        </p:nvSpPr>
        <p:spPr>
          <a:xfrm rot="0">
            <a:off x="830306" y="2258403"/>
            <a:ext cx="6786193" cy="1057275"/>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2.2 Giới thiệu về thuật toán BIRCH</a:t>
            </a:r>
          </a:p>
          <a:p>
            <a:pPr algn="just">
              <a:lnSpc>
                <a:spcPts val="2849"/>
              </a:lnSpc>
            </a:pPr>
            <a:r>
              <a:rPr lang="en-US" sz="2499">
                <a:solidFill>
                  <a:srgbClr val="025F69"/>
                </a:solidFill>
                <a:latin typeface="Montserrat Bold"/>
              </a:rPr>
              <a:t>2.2.3 Các điểm đặc trưng của thuật toán BIRCH</a:t>
            </a:r>
          </a:p>
        </p:txBody>
      </p:sp>
      <p:sp>
        <p:nvSpPr>
          <p:cNvPr name="TextBox 16" id="16"/>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
        <p:nvSpPr>
          <p:cNvPr name="TextBox 17" id="17"/>
          <p:cNvSpPr txBox="true"/>
          <p:nvPr/>
        </p:nvSpPr>
        <p:spPr>
          <a:xfrm rot="0">
            <a:off x="13116529" y="7894013"/>
            <a:ext cx="3871884" cy="153951"/>
          </a:xfrm>
          <a:prstGeom prst="rect">
            <a:avLst/>
          </a:prstGeom>
        </p:spPr>
        <p:txBody>
          <a:bodyPr anchor="t" rtlCol="false" tIns="0" lIns="0" bIns="0" rIns="0">
            <a:spAutoFit/>
          </a:bodyPr>
          <a:lstStyle/>
          <a:p>
            <a:pPr algn="ctr">
              <a:lnSpc>
                <a:spcPts val="1252"/>
              </a:lnSpc>
              <a:spcBef>
                <a:spcPct val="0"/>
              </a:spcBef>
            </a:pPr>
            <a:r>
              <a:rPr lang="en-US" sz="894">
                <a:solidFill>
                  <a:srgbClr val="D36F31">
                    <a:alpha val="49804"/>
                  </a:srgbClr>
                </a:solidFill>
                <a:latin typeface="Montserrat"/>
              </a:rPr>
              <a:t>(https://www2.cs.sfu.ca/CourseCentral/459/han/papers/zhang96.pdf)</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8702872" y="2231595"/>
            <a:ext cx="8285541" cy="5596600"/>
          </a:xfrm>
          <a:custGeom>
            <a:avLst/>
            <a:gdLst/>
            <a:ahLst/>
            <a:cxnLst/>
            <a:rect r="r" b="b" t="t" l="l"/>
            <a:pathLst>
              <a:path h="5596600" w="8285541">
                <a:moveTo>
                  <a:pt x="0" y="0"/>
                </a:moveTo>
                <a:lnTo>
                  <a:pt x="8285542" y="0"/>
                </a:lnTo>
                <a:lnTo>
                  <a:pt x="8285542" y="5596600"/>
                </a:lnTo>
                <a:lnTo>
                  <a:pt x="0" y="5596600"/>
                </a:lnTo>
                <a:lnTo>
                  <a:pt x="0" y="0"/>
                </a:lnTo>
                <a:close/>
              </a:path>
            </a:pathLst>
          </a:custGeom>
          <a:blipFill>
            <a:blip r:embed="rId5"/>
            <a:stretch>
              <a:fillRect l="0" t="0" r="0" b="0"/>
            </a:stretch>
          </a:blipFill>
        </p:spPr>
      </p:sp>
      <p:sp>
        <p:nvSpPr>
          <p:cNvPr name="TextBox 14" id="14"/>
          <p:cNvSpPr txBox="true"/>
          <p:nvPr/>
        </p:nvSpPr>
        <p:spPr>
          <a:xfrm rot="0">
            <a:off x="830306" y="3468078"/>
            <a:ext cx="5978141" cy="4144412"/>
          </a:xfrm>
          <a:prstGeom prst="rect">
            <a:avLst/>
          </a:prstGeom>
        </p:spPr>
        <p:txBody>
          <a:bodyPr anchor="t" rtlCol="false" tIns="0" lIns="0" bIns="0" rIns="0">
            <a:spAutoFit/>
          </a:bodyPr>
          <a:lstStyle/>
          <a:p>
            <a:pPr>
              <a:lnSpc>
                <a:spcPts val="3005"/>
              </a:lnSpc>
            </a:pPr>
            <a:r>
              <a:rPr lang="en-US" sz="2636">
                <a:solidFill>
                  <a:srgbClr val="025F69"/>
                </a:solidFill>
                <a:latin typeface="Montserrat Bold"/>
              </a:rPr>
              <a:t>Nhận xét:</a:t>
            </a:r>
          </a:p>
          <a:p>
            <a:pPr>
              <a:lnSpc>
                <a:spcPts val="3005"/>
              </a:lnSpc>
            </a:pPr>
          </a:p>
          <a:p>
            <a:pPr>
              <a:lnSpc>
                <a:spcPts val="5851"/>
              </a:lnSpc>
            </a:pPr>
            <a:r>
              <a:rPr lang="en-US" sz="2636" spc="142">
                <a:solidFill>
                  <a:srgbClr val="06213C"/>
                </a:solidFill>
                <a:latin typeface="Montserrat"/>
              </a:rPr>
              <a:t>BIRCH có xu hướng phù hợp cho việc xử lý các tập dữ liệu lớn với nhiều dòng nhưng ít cột.</a:t>
            </a:r>
          </a:p>
          <a:p>
            <a:pPr>
              <a:lnSpc>
                <a:spcPts val="3005"/>
              </a:lnSpc>
            </a:pPr>
          </a:p>
          <a:p>
            <a:pPr>
              <a:lnSpc>
                <a:spcPts val="3005"/>
              </a:lnSpc>
            </a:pPr>
          </a:p>
          <a:p>
            <a:pPr>
              <a:lnSpc>
                <a:spcPts val="3005"/>
              </a:lnSpc>
            </a:pPr>
            <a:r>
              <a:rPr lang="en-US" sz="2636">
                <a:solidFill>
                  <a:srgbClr val="06213C"/>
                </a:solidFill>
                <a:latin typeface="Montserrat"/>
              </a:rPr>
              <a:t> </a:t>
            </a:r>
          </a:p>
        </p:txBody>
      </p:sp>
      <p:sp>
        <p:nvSpPr>
          <p:cNvPr name="TextBox 15" id="15"/>
          <p:cNvSpPr txBox="true"/>
          <p:nvPr/>
        </p:nvSpPr>
        <p:spPr>
          <a:xfrm rot="0">
            <a:off x="830306" y="2258403"/>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2.2 Giới thiệu về thuật toán BIRCH</a:t>
            </a:r>
          </a:p>
          <a:p>
            <a:pPr algn="just">
              <a:lnSpc>
                <a:spcPts val="2849"/>
              </a:lnSpc>
            </a:pPr>
            <a:r>
              <a:rPr lang="en-US" sz="2499">
                <a:solidFill>
                  <a:srgbClr val="025F69"/>
                </a:solidFill>
                <a:latin typeface="Montserrat Bold"/>
              </a:rPr>
              <a:t>2.2.2 Giới thiệu về sơ bộ thuật toán</a:t>
            </a:r>
          </a:p>
        </p:txBody>
      </p:sp>
      <p:sp>
        <p:nvSpPr>
          <p:cNvPr name="TextBox 16" id="16"/>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
        <p:nvSpPr>
          <p:cNvPr name="TextBox 17" id="17"/>
          <p:cNvSpPr txBox="true"/>
          <p:nvPr/>
        </p:nvSpPr>
        <p:spPr>
          <a:xfrm rot="0">
            <a:off x="12845643" y="7739247"/>
            <a:ext cx="4012412" cy="158847"/>
          </a:xfrm>
          <a:prstGeom prst="rect">
            <a:avLst/>
          </a:prstGeom>
        </p:spPr>
        <p:txBody>
          <a:bodyPr anchor="t" rtlCol="false" tIns="0" lIns="0" bIns="0" rIns="0">
            <a:spAutoFit/>
          </a:bodyPr>
          <a:lstStyle/>
          <a:p>
            <a:pPr algn="ctr">
              <a:lnSpc>
                <a:spcPts val="1297"/>
              </a:lnSpc>
              <a:spcBef>
                <a:spcPct val="0"/>
              </a:spcBef>
            </a:pPr>
            <a:r>
              <a:rPr lang="en-US" sz="926">
                <a:solidFill>
                  <a:srgbClr val="D36F31">
                    <a:alpha val="49804"/>
                  </a:srgbClr>
                </a:solidFill>
                <a:latin typeface="Montserrat"/>
              </a:rPr>
              <a:t>(https://www2.cs.sfu.ca/CourseCentral/459/han/papers/zhang96.pdf)</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6005021" y="1351280"/>
            <a:ext cx="11500885" cy="7638505"/>
          </a:xfrm>
          <a:custGeom>
            <a:avLst/>
            <a:gdLst/>
            <a:ahLst/>
            <a:cxnLst/>
            <a:rect r="r" b="b" t="t" l="l"/>
            <a:pathLst>
              <a:path h="7638505" w="11500885">
                <a:moveTo>
                  <a:pt x="0" y="0"/>
                </a:moveTo>
                <a:lnTo>
                  <a:pt x="11500886" y="0"/>
                </a:lnTo>
                <a:lnTo>
                  <a:pt x="11500886" y="7638505"/>
                </a:lnTo>
                <a:lnTo>
                  <a:pt x="0" y="7638505"/>
                </a:lnTo>
                <a:lnTo>
                  <a:pt x="0" y="0"/>
                </a:lnTo>
                <a:close/>
              </a:path>
            </a:pathLst>
          </a:custGeom>
          <a:blipFill>
            <a:blip r:embed="rId5"/>
            <a:stretch>
              <a:fillRect l="0" t="0" r="0" b="0"/>
            </a:stretch>
          </a:blipFill>
        </p:spPr>
      </p:sp>
      <p:sp>
        <p:nvSpPr>
          <p:cNvPr name="TextBox 14" id="14"/>
          <p:cNvSpPr txBox="true"/>
          <p:nvPr/>
        </p:nvSpPr>
        <p:spPr>
          <a:xfrm rot="0">
            <a:off x="830306" y="2258403"/>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2.3 Cấu trúc giải thuật</a:t>
            </a:r>
          </a:p>
          <a:p>
            <a:pPr algn="just">
              <a:lnSpc>
                <a:spcPts val="2849"/>
              </a:lnSpc>
            </a:pPr>
          </a:p>
        </p:txBody>
      </p:sp>
      <p:sp>
        <p:nvSpPr>
          <p:cNvPr name="TextBox 15" id="15"/>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
        <p:nvSpPr>
          <p:cNvPr name="TextBox 16" id="16"/>
          <p:cNvSpPr txBox="true"/>
          <p:nvPr/>
        </p:nvSpPr>
        <p:spPr>
          <a:xfrm rot="0">
            <a:off x="706507" y="4642015"/>
            <a:ext cx="4799328" cy="1153562"/>
          </a:xfrm>
          <a:prstGeom prst="rect">
            <a:avLst/>
          </a:prstGeom>
        </p:spPr>
        <p:txBody>
          <a:bodyPr anchor="t" rtlCol="false" tIns="0" lIns="0" bIns="0" rIns="0">
            <a:spAutoFit/>
          </a:bodyPr>
          <a:lstStyle/>
          <a:p>
            <a:pPr algn="ctr">
              <a:lnSpc>
                <a:spcPts val="3005"/>
              </a:lnSpc>
            </a:pPr>
            <a:r>
              <a:rPr lang="en-US" sz="2636">
                <a:solidFill>
                  <a:srgbClr val="025F69"/>
                </a:solidFill>
                <a:latin typeface="Montserrat"/>
              </a:rPr>
              <a:t>Cấu trúc giải thuật bao gồm 9 bước được thể hiện thông qua sơ đồ thuật toán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830306" y="2258403"/>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2.4 Ví dụ minh họa</a:t>
            </a:r>
          </a:p>
          <a:p>
            <a:pPr algn="just">
              <a:lnSpc>
                <a:spcPts val="2849"/>
              </a:lnSpc>
            </a:pPr>
          </a:p>
        </p:txBody>
      </p:sp>
      <p:sp>
        <p:nvSpPr>
          <p:cNvPr name="TextBox 14" id="14"/>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
        <p:nvSpPr>
          <p:cNvPr name="TextBox 15" id="15"/>
          <p:cNvSpPr txBox="true"/>
          <p:nvPr/>
        </p:nvSpPr>
        <p:spPr>
          <a:xfrm rot="0">
            <a:off x="601248" y="2972778"/>
            <a:ext cx="6188659" cy="3767474"/>
          </a:xfrm>
          <a:prstGeom prst="rect">
            <a:avLst/>
          </a:prstGeom>
        </p:spPr>
        <p:txBody>
          <a:bodyPr anchor="t" rtlCol="false" tIns="0" lIns="0" bIns="0" rIns="0">
            <a:spAutoFit/>
          </a:bodyPr>
          <a:lstStyle/>
          <a:p>
            <a:pPr>
              <a:lnSpc>
                <a:spcPts val="4323"/>
              </a:lnSpc>
            </a:pPr>
            <a:r>
              <a:rPr lang="en-US" sz="2636">
                <a:solidFill>
                  <a:srgbClr val="000000"/>
                </a:solidFill>
                <a:latin typeface="Montserrat"/>
              </a:rPr>
              <a:t>Xét tập dữ liệu một chiều với các điểm dữ liệu là {22; 9; 12; 15; 18; 27; 11}.</a:t>
            </a:r>
          </a:p>
          <a:p>
            <a:pPr marL="569118" indent="-284559" lvl="1">
              <a:lnSpc>
                <a:spcPts val="4323"/>
              </a:lnSpc>
              <a:buFont typeface="Arial"/>
              <a:buChar char="•"/>
            </a:pPr>
            <a:r>
              <a:rPr lang="en-US" sz="2636">
                <a:solidFill>
                  <a:srgbClr val="000000"/>
                </a:solidFill>
                <a:latin typeface="Montserrat"/>
              </a:rPr>
              <a:t>Giả sử giá trị tham số B (Branching Factor) là 2 </a:t>
            </a:r>
          </a:p>
          <a:p>
            <a:pPr marL="569118" indent="-284559" lvl="1">
              <a:lnSpc>
                <a:spcPts val="4323"/>
              </a:lnSpc>
              <a:buFont typeface="Arial"/>
              <a:buChar char="•"/>
            </a:pPr>
            <a:r>
              <a:rPr lang="en-US" sz="2636">
                <a:solidFill>
                  <a:srgbClr val="000000"/>
                </a:solidFill>
                <a:latin typeface="Montserrat"/>
              </a:rPr>
              <a:t>G</a:t>
            </a:r>
            <a:r>
              <a:rPr lang="en-US" sz="2636">
                <a:solidFill>
                  <a:srgbClr val="000000"/>
                </a:solidFill>
                <a:latin typeface="Montserrat"/>
              </a:rPr>
              <a:t>iá trị tham số T (Threshold) là 5. </a:t>
            </a:r>
          </a:p>
          <a:p>
            <a:pPr>
              <a:lnSpc>
                <a:spcPts val="4323"/>
              </a:lnSpc>
            </a:pPr>
          </a:p>
          <a:p>
            <a:pPr>
              <a:lnSpc>
                <a:spcPts val="4323"/>
              </a:lnSpc>
            </a:pPr>
            <a:r>
              <a:rPr lang="en-US" sz="2636">
                <a:solidFill>
                  <a:srgbClr val="000000"/>
                </a:solidFill>
                <a:latin typeface="Montserrat"/>
              </a:rPr>
              <a:t>Nhóm tiến hành phân cụm như sau:</a:t>
            </a:r>
          </a:p>
        </p:txBody>
      </p:sp>
      <p:sp>
        <p:nvSpPr>
          <p:cNvPr name="TextBox 16" id="16"/>
          <p:cNvSpPr txBox="true"/>
          <p:nvPr/>
        </p:nvSpPr>
        <p:spPr>
          <a:xfrm rot="0">
            <a:off x="9528558" y="1286335"/>
            <a:ext cx="6434643" cy="3420512"/>
          </a:xfrm>
          <a:prstGeom prst="rect">
            <a:avLst/>
          </a:prstGeom>
        </p:spPr>
        <p:txBody>
          <a:bodyPr anchor="t" rtlCol="false" tIns="0" lIns="0" bIns="0" rIns="0">
            <a:spAutoFit/>
          </a:bodyPr>
          <a:lstStyle/>
          <a:p>
            <a:pPr algn="ctr">
              <a:lnSpc>
                <a:spcPts val="3005"/>
              </a:lnSpc>
            </a:pPr>
            <a:r>
              <a:rPr lang="en-US" sz="2636">
                <a:solidFill>
                  <a:srgbClr val="025F69"/>
                </a:solidFill>
                <a:latin typeface="Montserrat Bold"/>
              </a:rPr>
              <a:t>Điểm dữ liệu đầu tiên là 22, nó được chèn trực tiếp vào một nút mới.</a:t>
            </a:r>
          </a:p>
          <a:p>
            <a:pPr algn="ctr">
              <a:lnSpc>
                <a:spcPts val="3005"/>
              </a:lnSpc>
            </a:pPr>
          </a:p>
          <a:p>
            <a:pPr algn="ctr">
              <a:lnSpc>
                <a:spcPts val="5851"/>
              </a:lnSpc>
            </a:pPr>
          </a:p>
          <a:p>
            <a:pPr algn="ctr">
              <a:lnSpc>
                <a:spcPts val="3005"/>
              </a:lnSpc>
            </a:pPr>
          </a:p>
          <a:p>
            <a:pPr algn="ctr">
              <a:lnSpc>
                <a:spcPts val="3005"/>
              </a:lnSpc>
            </a:pPr>
          </a:p>
          <a:p>
            <a:pPr algn="ctr">
              <a:lnSpc>
                <a:spcPts val="3005"/>
              </a:lnSpc>
            </a:pPr>
            <a:r>
              <a:rPr lang="en-US" sz="2636">
                <a:solidFill>
                  <a:srgbClr val="06213C"/>
                </a:solidFill>
                <a:latin typeface="Montserrat"/>
              </a:rPr>
              <a:t> CF = (n, LS, SS) = (1, 22, 484)</a:t>
            </a:r>
          </a:p>
          <a:p>
            <a:pPr algn="ctr">
              <a:lnSpc>
                <a:spcPts val="3005"/>
              </a:lnSpc>
            </a:pPr>
            <a:r>
              <a:rPr lang="en-US" sz="2636">
                <a:solidFill>
                  <a:srgbClr val="06213C"/>
                </a:solidFill>
                <a:latin typeface="Montserrat"/>
              </a:rPr>
              <a:t>Centroid = 22 , D = Không xác định</a:t>
            </a:r>
          </a:p>
        </p:txBody>
      </p:sp>
      <p:graphicFrame>
        <p:nvGraphicFramePr>
          <p:cNvPr name="Table 17" id="17"/>
          <p:cNvGraphicFramePr>
            <a:graphicFrameLocks noGrp="true"/>
          </p:cNvGraphicFramePr>
          <p:nvPr/>
        </p:nvGraphicFramePr>
        <p:xfrm>
          <a:off x="9317688" y="2429853"/>
          <a:ext cx="6055822" cy="1066800"/>
        </p:xfrm>
        <a:graphic>
          <a:graphicData uri="http://schemas.openxmlformats.org/drawingml/2006/table">
            <a:tbl>
              <a:tblPr/>
              <a:tblGrid>
                <a:gridCol w="3411959"/>
                <a:gridCol w="2643863"/>
              </a:tblGrid>
              <a:tr h="720859">
                <a:tc>
                  <a:txBody>
                    <a:bodyPr anchor="t" rtlCol="false"/>
                    <a:lstStyle/>
                    <a:p>
                      <a:pPr algn="ctr">
                        <a:lnSpc>
                          <a:spcPts val="4199"/>
                        </a:lnSpc>
                        <a:defRPr/>
                      </a:pPr>
                      <a:r>
                        <a:rPr lang="en-US" sz="2999">
                          <a:solidFill>
                            <a:srgbClr val="000000"/>
                          </a:solidFill>
                          <a:latin typeface="Tex Gyre Termes"/>
                        </a:rPr>
                        <a:t>CF1: (1, 22, 484)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just">
                        <a:lnSpc>
                          <a:spcPts val="3919"/>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TextBox 18" id="18"/>
          <p:cNvSpPr txBox="true"/>
          <p:nvPr/>
        </p:nvSpPr>
        <p:spPr>
          <a:xfrm rot="0">
            <a:off x="9528558" y="5668871"/>
            <a:ext cx="6434643" cy="3420512"/>
          </a:xfrm>
          <a:prstGeom prst="rect">
            <a:avLst/>
          </a:prstGeom>
        </p:spPr>
        <p:txBody>
          <a:bodyPr anchor="t" rtlCol="false" tIns="0" lIns="0" bIns="0" rIns="0">
            <a:spAutoFit/>
          </a:bodyPr>
          <a:lstStyle/>
          <a:p>
            <a:pPr algn="ctr">
              <a:lnSpc>
                <a:spcPts val="3005"/>
              </a:lnSpc>
            </a:pPr>
            <a:r>
              <a:rPr lang="en-US" sz="2636">
                <a:solidFill>
                  <a:srgbClr val="025F69"/>
                </a:solidFill>
                <a:latin typeface="Montserrat Bold"/>
              </a:rPr>
              <a:t>Điểm dữ liệu thứ 2 là 9, nó được chèn thử vào cụm hiện có.</a:t>
            </a:r>
          </a:p>
          <a:p>
            <a:pPr algn="ctr">
              <a:lnSpc>
                <a:spcPts val="3005"/>
              </a:lnSpc>
            </a:pPr>
            <a:r>
              <a:rPr lang="en-US" sz="2636">
                <a:solidFill>
                  <a:srgbClr val="025F69"/>
                </a:solidFill>
                <a:latin typeface="Montserrat"/>
              </a:rPr>
              <a:t>CF = (2, 31, 565) &amp; D = 13 &gt; T</a:t>
            </a:r>
          </a:p>
          <a:p>
            <a:pPr algn="ctr">
              <a:lnSpc>
                <a:spcPts val="5851"/>
              </a:lnSpc>
            </a:pPr>
          </a:p>
          <a:p>
            <a:pPr algn="ctr">
              <a:lnSpc>
                <a:spcPts val="3005"/>
              </a:lnSpc>
            </a:pPr>
          </a:p>
          <a:p>
            <a:pPr algn="ctr">
              <a:lnSpc>
                <a:spcPts val="3005"/>
              </a:lnSpc>
            </a:pPr>
          </a:p>
          <a:p>
            <a:pPr algn="ctr">
              <a:lnSpc>
                <a:spcPts val="3005"/>
              </a:lnSpc>
            </a:pPr>
          </a:p>
          <a:p>
            <a:pPr algn="ctr">
              <a:lnSpc>
                <a:spcPts val="3005"/>
              </a:lnSpc>
            </a:pPr>
            <a:r>
              <a:rPr lang="en-US" sz="2636">
                <a:solidFill>
                  <a:srgbClr val="06213C"/>
                </a:solidFill>
                <a:latin typeface="Montserrat"/>
              </a:rPr>
              <a:t>Centroid = 22  và 9</a:t>
            </a:r>
          </a:p>
        </p:txBody>
      </p:sp>
      <p:graphicFrame>
        <p:nvGraphicFramePr>
          <p:cNvPr name="Table 19" id="19"/>
          <p:cNvGraphicFramePr>
            <a:graphicFrameLocks noGrp="true"/>
          </p:cNvGraphicFramePr>
          <p:nvPr/>
        </p:nvGraphicFramePr>
        <p:xfrm>
          <a:off x="9317688" y="7374365"/>
          <a:ext cx="6968462" cy="1066800"/>
        </p:xfrm>
        <a:graphic>
          <a:graphicData uri="http://schemas.openxmlformats.org/drawingml/2006/table">
            <a:tbl>
              <a:tblPr/>
              <a:tblGrid>
                <a:gridCol w="3410550"/>
                <a:gridCol w="3557913"/>
              </a:tblGrid>
              <a:tr h="720859">
                <a:tc>
                  <a:txBody>
                    <a:bodyPr anchor="t" rtlCol="false"/>
                    <a:lstStyle/>
                    <a:p>
                      <a:pPr algn="ctr">
                        <a:lnSpc>
                          <a:spcPts val="4199"/>
                        </a:lnSpc>
                        <a:defRPr/>
                      </a:pPr>
                      <a:r>
                        <a:rPr lang="en-US" sz="2999">
                          <a:solidFill>
                            <a:srgbClr val="000000"/>
                          </a:solidFill>
                          <a:latin typeface="Tex Gyre Termes"/>
                        </a:rPr>
                        <a:t>CF1: (1, 22, 484)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199"/>
                        </a:lnSpc>
                        <a:defRPr/>
                      </a:pPr>
                      <a:r>
                        <a:rPr lang="en-US" sz="2999">
                          <a:solidFill>
                            <a:srgbClr val="000000"/>
                          </a:solidFill>
                          <a:latin typeface="Tex Gyre Termes"/>
                        </a:rPr>
                        <a:t>CF2: (1, 9, 81)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graphicFrame>
        <p:nvGraphicFramePr>
          <p:cNvPr name="Table 20" id="20"/>
          <p:cNvGraphicFramePr>
            <a:graphicFrameLocks noGrp="true"/>
          </p:cNvGraphicFramePr>
          <p:nvPr/>
        </p:nvGraphicFramePr>
        <p:xfrm>
          <a:off x="12718914" y="2429853"/>
          <a:ext cx="3407910" cy="1066800"/>
        </p:xfrm>
        <a:graphic>
          <a:graphicData uri="http://schemas.openxmlformats.org/drawingml/2006/table">
            <a:tbl>
              <a:tblPr/>
              <a:tblGrid>
                <a:gridCol w="2641950"/>
              </a:tblGrid>
              <a:tr h="720859">
                <a:tc>
                  <a:txBody>
                    <a:bodyPr anchor="t" rtlCol="false"/>
                    <a:lstStyle/>
                    <a:p>
                      <a:pPr algn="just">
                        <a:lnSpc>
                          <a:spcPts val="3919"/>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4"/>
            <a:stretch>
              <a:fillRect l="0" t="-9652" r="0" b="-9652"/>
            </a:stretch>
          </a:blipFill>
        </p:spPr>
      </p:sp>
      <p:grpSp>
        <p:nvGrpSpPr>
          <p:cNvPr name="Group 4" id="4"/>
          <p:cNvGrpSpPr/>
          <p:nvPr/>
        </p:nvGrpSpPr>
        <p:grpSpPr>
          <a:xfrm rot="0">
            <a:off x="1028700" y="0"/>
            <a:ext cx="13965648" cy="320950"/>
            <a:chOff x="0" y="0"/>
            <a:chExt cx="3678195" cy="84530"/>
          </a:xfrm>
        </p:grpSpPr>
        <p:sp>
          <p:nvSpPr>
            <p:cNvPr name="Freeform 5" id="5"/>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6" id="6"/>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4994348" y="0"/>
            <a:ext cx="2264952" cy="320950"/>
            <a:chOff x="0" y="0"/>
            <a:chExt cx="596531" cy="84530"/>
          </a:xfrm>
        </p:grpSpPr>
        <p:sp>
          <p:nvSpPr>
            <p:cNvPr name="Freeform 8" id="8"/>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9" id="9"/>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5823786" y="1732920"/>
            <a:ext cx="7481662" cy="975360"/>
          </a:xfrm>
          <a:prstGeom prst="rect">
            <a:avLst/>
          </a:prstGeom>
        </p:spPr>
        <p:txBody>
          <a:bodyPr anchor="t" rtlCol="false" tIns="0" lIns="0" bIns="0" rIns="0">
            <a:spAutoFit/>
          </a:bodyPr>
          <a:lstStyle/>
          <a:p>
            <a:pPr algn="ctr">
              <a:lnSpc>
                <a:spcPts val="7920"/>
              </a:lnSpc>
            </a:pPr>
            <a:r>
              <a:rPr lang="en-US" sz="6000">
                <a:solidFill>
                  <a:srgbClr val="025F69"/>
                </a:solidFill>
                <a:latin typeface="Montserrat Bold"/>
              </a:rPr>
              <a:t>NỘI DUNG</a:t>
            </a:r>
          </a:p>
        </p:txBody>
      </p:sp>
      <p:grpSp>
        <p:nvGrpSpPr>
          <p:cNvPr name="Group 11" id="11"/>
          <p:cNvGrpSpPr/>
          <p:nvPr/>
        </p:nvGrpSpPr>
        <p:grpSpPr>
          <a:xfrm rot="0">
            <a:off x="1694643" y="3519843"/>
            <a:ext cx="2033731" cy="3835300"/>
            <a:chOff x="0" y="0"/>
            <a:chExt cx="2711641" cy="5113733"/>
          </a:xfrm>
        </p:grpSpPr>
        <p:sp>
          <p:nvSpPr>
            <p:cNvPr name="AutoShape 12" id="12"/>
            <p:cNvSpPr/>
            <p:nvPr/>
          </p:nvSpPr>
          <p:spPr>
            <a:xfrm rot="0">
              <a:off x="0" y="0"/>
              <a:ext cx="2711641" cy="5113733"/>
            </a:xfrm>
            <a:prstGeom prst="rect">
              <a:avLst/>
            </a:prstGeom>
            <a:solidFill>
              <a:srgbClr val="025F69">
                <a:alpha val="4706"/>
              </a:srgbClr>
            </a:solidFill>
          </p:spPr>
        </p:sp>
        <p:grpSp>
          <p:nvGrpSpPr>
            <p:cNvPr name="Group 13" id="13"/>
            <p:cNvGrpSpPr/>
            <p:nvPr/>
          </p:nvGrpSpPr>
          <p:grpSpPr>
            <a:xfrm rot="5400000">
              <a:off x="-326" y="326"/>
              <a:ext cx="407799" cy="407147"/>
              <a:chOff x="0" y="0"/>
              <a:chExt cx="6350000" cy="6339840"/>
            </a:xfrm>
          </p:grpSpPr>
          <p:sp>
            <p:nvSpPr>
              <p:cNvPr name="Freeform 14" id="1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25F69"/>
              </a:solidFill>
            </p:spPr>
          </p:sp>
        </p:grpSp>
        <p:sp>
          <p:nvSpPr>
            <p:cNvPr name="TextBox 15" id="15"/>
            <p:cNvSpPr txBox="true"/>
            <p:nvPr/>
          </p:nvSpPr>
          <p:spPr>
            <a:xfrm rot="0">
              <a:off x="112875" y="1723915"/>
              <a:ext cx="2501218" cy="1356156"/>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a:rPr>
                <a:t>Tổng quan đề tài</a:t>
              </a:r>
            </a:p>
          </p:txBody>
        </p:sp>
        <p:sp>
          <p:nvSpPr>
            <p:cNvPr name="TextBox 16" id="16"/>
            <p:cNvSpPr txBox="true"/>
            <p:nvPr/>
          </p:nvSpPr>
          <p:spPr>
            <a:xfrm rot="0">
              <a:off x="112875" y="982195"/>
              <a:ext cx="2214416" cy="520259"/>
            </a:xfrm>
            <a:prstGeom prst="rect">
              <a:avLst/>
            </a:prstGeom>
          </p:spPr>
          <p:txBody>
            <a:bodyPr anchor="t" rtlCol="false" tIns="0" lIns="0" bIns="0" rIns="0">
              <a:spAutoFit/>
            </a:bodyPr>
            <a:lstStyle/>
            <a:p>
              <a:pPr algn="ctr">
                <a:lnSpc>
                  <a:spcPts val="3072"/>
                </a:lnSpc>
              </a:pPr>
              <a:r>
                <a:rPr lang="en-US" sz="2560">
                  <a:solidFill>
                    <a:srgbClr val="31356E"/>
                  </a:solidFill>
                  <a:latin typeface="Tex Gyre Termes Bold"/>
                </a:rPr>
                <a:t>01</a:t>
              </a:r>
            </a:p>
          </p:txBody>
        </p:sp>
      </p:grpSp>
      <p:grpSp>
        <p:nvGrpSpPr>
          <p:cNvPr name="Group 17" id="17"/>
          <p:cNvGrpSpPr/>
          <p:nvPr/>
        </p:nvGrpSpPr>
        <p:grpSpPr>
          <a:xfrm rot="0">
            <a:off x="8152008" y="3560607"/>
            <a:ext cx="2080485" cy="3876063"/>
            <a:chOff x="0" y="0"/>
            <a:chExt cx="2773980" cy="5168084"/>
          </a:xfrm>
        </p:grpSpPr>
        <p:grpSp>
          <p:nvGrpSpPr>
            <p:cNvPr name="Group 18" id="18"/>
            <p:cNvGrpSpPr/>
            <p:nvPr/>
          </p:nvGrpSpPr>
          <p:grpSpPr>
            <a:xfrm rot="5400000">
              <a:off x="-309" y="309"/>
              <a:ext cx="385961" cy="385343"/>
              <a:chOff x="0" y="0"/>
              <a:chExt cx="6350000" cy="6339840"/>
            </a:xfrm>
          </p:grpSpPr>
          <p:sp>
            <p:nvSpPr>
              <p:cNvPr name="Freeform 19" id="1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25F69"/>
              </a:solidFill>
            </p:spPr>
          </p:sp>
        </p:grpSp>
        <p:sp>
          <p:nvSpPr>
            <p:cNvPr name="AutoShape 20" id="20"/>
            <p:cNvSpPr/>
            <p:nvPr/>
          </p:nvSpPr>
          <p:spPr>
            <a:xfrm rot="0">
              <a:off x="0" y="0"/>
              <a:ext cx="2773980" cy="5168084"/>
            </a:xfrm>
            <a:prstGeom prst="rect">
              <a:avLst/>
            </a:prstGeom>
            <a:solidFill>
              <a:srgbClr val="025F69">
                <a:alpha val="4706"/>
              </a:srgbClr>
            </a:solidFill>
          </p:spPr>
        </p:sp>
        <p:sp>
          <p:nvSpPr>
            <p:cNvPr name="TextBox 21" id="21"/>
            <p:cNvSpPr txBox="true"/>
            <p:nvPr/>
          </p:nvSpPr>
          <p:spPr>
            <a:xfrm rot="0">
              <a:off x="203531" y="1778266"/>
              <a:ext cx="2406629" cy="2721836"/>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a:rPr>
                <a:t>Tiền xử lý dữ liệu</a:t>
              </a:r>
            </a:p>
            <a:p>
              <a:pPr algn="ctr">
                <a:lnSpc>
                  <a:spcPts val="4096"/>
                </a:lnSpc>
              </a:pPr>
            </a:p>
            <a:p>
              <a:pPr algn="ctr">
                <a:lnSpc>
                  <a:spcPts val="4096"/>
                </a:lnSpc>
              </a:pPr>
            </a:p>
          </p:txBody>
        </p:sp>
        <p:sp>
          <p:nvSpPr>
            <p:cNvPr name="TextBox 22" id="22"/>
            <p:cNvSpPr txBox="true"/>
            <p:nvPr/>
          </p:nvSpPr>
          <p:spPr>
            <a:xfrm rot="0">
              <a:off x="106830" y="929597"/>
              <a:ext cx="2095831" cy="552884"/>
            </a:xfrm>
            <a:prstGeom prst="rect">
              <a:avLst/>
            </a:prstGeom>
          </p:spPr>
          <p:txBody>
            <a:bodyPr anchor="t" rtlCol="false" tIns="0" lIns="0" bIns="0" rIns="0">
              <a:spAutoFit/>
            </a:bodyPr>
            <a:lstStyle/>
            <a:p>
              <a:pPr algn="ctr">
                <a:lnSpc>
                  <a:spcPts val="3316"/>
                </a:lnSpc>
              </a:pPr>
              <a:r>
                <a:rPr lang="en-US" sz="2764">
                  <a:solidFill>
                    <a:srgbClr val="31356E"/>
                  </a:solidFill>
                  <a:latin typeface="Tex Gyre Termes Bold"/>
                </a:rPr>
                <a:t>    03</a:t>
              </a:r>
            </a:p>
          </p:txBody>
        </p:sp>
      </p:grpSp>
      <p:grpSp>
        <p:nvGrpSpPr>
          <p:cNvPr name="Group 23" id="23"/>
          <p:cNvGrpSpPr/>
          <p:nvPr/>
        </p:nvGrpSpPr>
        <p:grpSpPr>
          <a:xfrm rot="0">
            <a:off x="11405540" y="3601370"/>
            <a:ext cx="2090229" cy="3876063"/>
            <a:chOff x="0" y="0"/>
            <a:chExt cx="2786973" cy="5168084"/>
          </a:xfrm>
        </p:grpSpPr>
        <p:grpSp>
          <p:nvGrpSpPr>
            <p:cNvPr name="Group 24" id="24"/>
            <p:cNvGrpSpPr/>
            <p:nvPr/>
          </p:nvGrpSpPr>
          <p:grpSpPr>
            <a:xfrm rot="5400000">
              <a:off x="-360" y="54711"/>
              <a:ext cx="450237" cy="449517"/>
              <a:chOff x="0" y="0"/>
              <a:chExt cx="6350000" cy="6339840"/>
            </a:xfrm>
          </p:grpSpPr>
          <p:sp>
            <p:nvSpPr>
              <p:cNvPr name="Freeform 25" id="2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25F69"/>
              </a:solidFill>
            </p:spPr>
          </p:sp>
        </p:grpSp>
        <p:sp>
          <p:nvSpPr>
            <p:cNvPr name="AutoShape 26" id="26"/>
            <p:cNvSpPr/>
            <p:nvPr/>
          </p:nvSpPr>
          <p:spPr>
            <a:xfrm rot="0">
              <a:off x="53799" y="0"/>
              <a:ext cx="2733173" cy="5168084"/>
            </a:xfrm>
            <a:prstGeom prst="rect">
              <a:avLst/>
            </a:prstGeom>
            <a:solidFill>
              <a:srgbClr val="025F69">
                <a:alpha val="4706"/>
              </a:srgbClr>
            </a:solidFill>
          </p:spPr>
        </p:sp>
        <p:sp>
          <p:nvSpPr>
            <p:cNvPr name="TextBox 27" id="27"/>
            <p:cNvSpPr txBox="true"/>
            <p:nvPr/>
          </p:nvSpPr>
          <p:spPr>
            <a:xfrm rot="0">
              <a:off x="0" y="1895480"/>
              <a:ext cx="2786973" cy="1377833"/>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a:rPr>
                <a:t>Xây dựng mô hình</a:t>
              </a:r>
            </a:p>
          </p:txBody>
        </p:sp>
        <p:sp>
          <p:nvSpPr>
            <p:cNvPr name="TextBox 28" id="28"/>
            <p:cNvSpPr txBox="true"/>
            <p:nvPr/>
          </p:nvSpPr>
          <p:spPr>
            <a:xfrm rot="0">
              <a:off x="0" y="855125"/>
              <a:ext cx="2444861" cy="684154"/>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Bold"/>
                </a:rPr>
                <a:t>04</a:t>
              </a:r>
            </a:p>
          </p:txBody>
        </p:sp>
      </p:grpSp>
      <p:grpSp>
        <p:nvGrpSpPr>
          <p:cNvPr name="Group 29" id="29"/>
          <p:cNvGrpSpPr/>
          <p:nvPr/>
        </p:nvGrpSpPr>
        <p:grpSpPr>
          <a:xfrm rot="0">
            <a:off x="14668815" y="3519843"/>
            <a:ext cx="2033697" cy="3957589"/>
            <a:chOff x="0" y="0"/>
            <a:chExt cx="2711596" cy="5276786"/>
          </a:xfrm>
        </p:grpSpPr>
        <p:sp>
          <p:nvSpPr>
            <p:cNvPr name="AutoShape 30" id="30"/>
            <p:cNvSpPr/>
            <p:nvPr/>
          </p:nvSpPr>
          <p:spPr>
            <a:xfrm rot="0">
              <a:off x="0" y="0"/>
              <a:ext cx="2687256" cy="5276786"/>
            </a:xfrm>
            <a:prstGeom prst="rect">
              <a:avLst/>
            </a:prstGeom>
            <a:solidFill>
              <a:srgbClr val="025F69">
                <a:alpha val="4706"/>
              </a:srgbClr>
            </a:solidFill>
          </p:spPr>
        </p:sp>
        <p:grpSp>
          <p:nvGrpSpPr>
            <p:cNvPr name="Group 31" id="31"/>
            <p:cNvGrpSpPr/>
            <p:nvPr/>
          </p:nvGrpSpPr>
          <p:grpSpPr>
            <a:xfrm rot="5400000">
              <a:off x="60052" y="13079"/>
              <a:ext cx="426314" cy="425632"/>
              <a:chOff x="0" y="0"/>
              <a:chExt cx="6350000" cy="6339840"/>
            </a:xfrm>
          </p:grpSpPr>
          <p:sp>
            <p:nvSpPr>
              <p:cNvPr name="Freeform 32" id="3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25F69"/>
              </a:solidFill>
            </p:spPr>
          </p:sp>
        </p:grpSp>
        <p:sp>
          <p:nvSpPr>
            <p:cNvPr name="TextBox 33" id="33"/>
            <p:cNvSpPr txBox="true"/>
            <p:nvPr/>
          </p:nvSpPr>
          <p:spPr>
            <a:xfrm rot="0">
              <a:off x="6652" y="2046604"/>
              <a:ext cx="2704944" cy="1356156"/>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a:rPr>
                <a:t>Đánh giá mô hình</a:t>
              </a:r>
            </a:p>
          </p:txBody>
        </p:sp>
        <p:sp>
          <p:nvSpPr>
            <p:cNvPr name="TextBox 34" id="34"/>
            <p:cNvSpPr txBox="true"/>
            <p:nvPr/>
          </p:nvSpPr>
          <p:spPr>
            <a:xfrm rot="0">
              <a:off x="339793" y="1047824"/>
              <a:ext cx="2038663" cy="673315"/>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Bold"/>
                </a:rPr>
                <a:t>05</a:t>
              </a:r>
            </a:p>
          </p:txBody>
        </p:sp>
      </p:grpSp>
      <p:grpSp>
        <p:nvGrpSpPr>
          <p:cNvPr name="Group 35" id="35"/>
          <p:cNvGrpSpPr/>
          <p:nvPr/>
        </p:nvGrpSpPr>
        <p:grpSpPr>
          <a:xfrm rot="5400000">
            <a:off x="4899717" y="3520075"/>
            <a:ext cx="289471" cy="289008"/>
            <a:chOff x="0" y="0"/>
            <a:chExt cx="6350000" cy="6339840"/>
          </a:xfrm>
        </p:grpSpPr>
        <p:sp>
          <p:nvSpPr>
            <p:cNvPr name="Freeform 36" id="3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25F69"/>
            </a:solidFill>
          </p:spPr>
        </p:sp>
      </p:grpSp>
      <p:sp>
        <p:nvSpPr>
          <p:cNvPr name="AutoShape 37" id="37"/>
          <p:cNvSpPr/>
          <p:nvPr/>
        </p:nvSpPr>
        <p:spPr>
          <a:xfrm rot="0">
            <a:off x="4899949" y="3519843"/>
            <a:ext cx="2080485" cy="3876063"/>
          </a:xfrm>
          <a:prstGeom prst="rect">
            <a:avLst/>
          </a:prstGeom>
          <a:solidFill>
            <a:srgbClr val="025F69">
              <a:alpha val="4706"/>
            </a:srgbClr>
          </a:solidFill>
        </p:spPr>
      </p:sp>
      <p:sp>
        <p:nvSpPr>
          <p:cNvPr name="TextBox 38" id="38"/>
          <p:cNvSpPr txBox="true"/>
          <p:nvPr/>
        </p:nvSpPr>
        <p:spPr>
          <a:xfrm rot="0">
            <a:off x="5052596" y="4855924"/>
            <a:ext cx="1804971" cy="2038996"/>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a:rPr>
              <a:t>Tổng quan thuật toán BIRCH</a:t>
            </a:r>
          </a:p>
        </p:txBody>
      </p:sp>
      <p:sp>
        <p:nvSpPr>
          <p:cNvPr name="TextBox 39" id="39"/>
          <p:cNvSpPr txBox="true"/>
          <p:nvPr/>
        </p:nvSpPr>
        <p:spPr>
          <a:xfrm rot="0">
            <a:off x="5154254" y="4120525"/>
            <a:ext cx="1571873" cy="414663"/>
          </a:xfrm>
          <a:prstGeom prst="rect">
            <a:avLst/>
          </a:prstGeom>
        </p:spPr>
        <p:txBody>
          <a:bodyPr anchor="t" rtlCol="false" tIns="0" lIns="0" bIns="0" rIns="0">
            <a:spAutoFit/>
          </a:bodyPr>
          <a:lstStyle/>
          <a:p>
            <a:pPr algn="ctr">
              <a:lnSpc>
                <a:spcPts val="3316"/>
              </a:lnSpc>
            </a:pPr>
            <a:r>
              <a:rPr lang="en-US" sz="2764">
                <a:solidFill>
                  <a:srgbClr val="31356E"/>
                </a:solidFill>
                <a:latin typeface="Tex Gyre Termes Bold"/>
              </a:rPr>
              <a:t>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680651" y="2221388"/>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2.4 Ví dụ minh họa</a:t>
            </a:r>
          </a:p>
          <a:p>
            <a:pPr algn="just">
              <a:lnSpc>
                <a:spcPts val="2849"/>
              </a:lnSpc>
            </a:pPr>
          </a:p>
        </p:txBody>
      </p:sp>
      <p:sp>
        <p:nvSpPr>
          <p:cNvPr name="TextBox 14" id="14"/>
          <p:cNvSpPr txBox="true"/>
          <p:nvPr/>
        </p:nvSpPr>
        <p:spPr>
          <a:xfrm rot="0">
            <a:off x="5403781" y="1879038"/>
            <a:ext cx="7181128" cy="3039512"/>
          </a:xfrm>
          <a:prstGeom prst="rect">
            <a:avLst/>
          </a:prstGeom>
        </p:spPr>
        <p:txBody>
          <a:bodyPr anchor="t" rtlCol="false" tIns="0" lIns="0" bIns="0" rIns="0">
            <a:spAutoFit/>
          </a:bodyPr>
          <a:lstStyle/>
          <a:p>
            <a:pPr algn="ctr">
              <a:lnSpc>
                <a:spcPts val="3005"/>
              </a:lnSpc>
            </a:pPr>
            <a:r>
              <a:rPr lang="en-US" sz="2636">
                <a:solidFill>
                  <a:srgbClr val="025F69"/>
                </a:solidFill>
                <a:latin typeface="Montserrat Bold"/>
              </a:rPr>
              <a:t>Điểm dữ liệu tiếp theo là 12, được chèn thử vào cụm có tâm là 9</a:t>
            </a:r>
          </a:p>
          <a:p>
            <a:pPr algn="ctr">
              <a:lnSpc>
                <a:spcPts val="3005"/>
              </a:lnSpc>
            </a:pPr>
            <a:r>
              <a:rPr lang="en-US" sz="2636">
                <a:solidFill>
                  <a:srgbClr val="025F69"/>
                </a:solidFill>
                <a:latin typeface="Montserrat"/>
              </a:rPr>
              <a:t>CF =(2, 21, 225) &amp; D = 3 &lt; T</a:t>
            </a:r>
          </a:p>
          <a:p>
            <a:pPr algn="ctr">
              <a:lnSpc>
                <a:spcPts val="5851"/>
              </a:lnSpc>
            </a:pPr>
          </a:p>
          <a:p>
            <a:pPr algn="ctr">
              <a:lnSpc>
                <a:spcPts val="3005"/>
              </a:lnSpc>
            </a:pPr>
          </a:p>
          <a:p>
            <a:pPr algn="ctr">
              <a:lnSpc>
                <a:spcPts val="3005"/>
              </a:lnSpc>
            </a:pPr>
          </a:p>
          <a:p>
            <a:pPr algn="ctr">
              <a:lnSpc>
                <a:spcPts val="3005"/>
              </a:lnSpc>
            </a:pPr>
            <a:r>
              <a:rPr lang="en-US" sz="2636">
                <a:solidFill>
                  <a:srgbClr val="06213C"/>
                </a:solidFill>
                <a:latin typeface="Montserrat"/>
              </a:rPr>
              <a:t>Centroid = 22 và 10.5</a:t>
            </a:r>
          </a:p>
        </p:txBody>
      </p:sp>
      <p:graphicFrame>
        <p:nvGraphicFramePr>
          <p:cNvPr name="Table 15" id="15"/>
          <p:cNvGraphicFramePr>
            <a:graphicFrameLocks noGrp="true"/>
          </p:cNvGraphicFramePr>
          <p:nvPr/>
        </p:nvGraphicFramePr>
        <p:xfrm>
          <a:off x="5027325" y="3162911"/>
          <a:ext cx="8329417" cy="1066800"/>
        </p:xfrm>
        <a:graphic>
          <a:graphicData uri="http://schemas.openxmlformats.org/drawingml/2006/table">
            <a:tbl>
              <a:tblPr/>
              <a:tblGrid>
                <a:gridCol w="4099084"/>
                <a:gridCol w="4230333"/>
              </a:tblGrid>
              <a:tr h="720859">
                <a:tc>
                  <a:txBody>
                    <a:bodyPr anchor="t" rtlCol="false"/>
                    <a:lstStyle/>
                    <a:p>
                      <a:pPr algn="ctr">
                        <a:lnSpc>
                          <a:spcPts val="4199"/>
                        </a:lnSpc>
                        <a:defRPr/>
                      </a:pPr>
                      <a:r>
                        <a:rPr lang="en-US" sz="2999">
                          <a:solidFill>
                            <a:srgbClr val="000000"/>
                          </a:solidFill>
                          <a:latin typeface="Tex Gyre Termes"/>
                        </a:rPr>
                        <a:t>CF1: (1, 22, 484)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199"/>
                        </a:lnSpc>
                        <a:defRPr/>
                      </a:pPr>
                      <a:r>
                        <a:rPr lang="en-US" sz="2999">
                          <a:solidFill>
                            <a:srgbClr val="000000"/>
                          </a:solidFill>
                          <a:latin typeface="Tex Gyre Termes"/>
                        </a:rPr>
                        <a:t>CF2: (2, 21, 225)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graphicFrame>
        <p:nvGraphicFramePr>
          <p:cNvPr name="Table 16" id="16"/>
          <p:cNvGraphicFramePr>
            <a:graphicFrameLocks noGrp="true"/>
          </p:cNvGraphicFramePr>
          <p:nvPr/>
        </p:nvGraphicFramePr>
        <p:xfrm>
          <a:off x="847740" y="5879743"/>
          <a:ext cx="6768759" cy="3165107"/>
        </p:xfrm>
        <a:graphic>
          <a:graphicData uri="http://schemas.openxmlformats.org/drawingml/2006/table">
            <a:tbl>
              <a:tblPr/>
              <a:tblGrid>
                <a:gridCol w="1750330"/>
                <a:gridCol w="1750330"/>
                <a:gridCol w="3268100"/>
              </a:tblGrid>
              <a:tr h="1054094">
                <a:tc>
                  <a:txBody>
                    <a:bodyPr anchor="t" rtlCol="false"/>
                    <a:lstStyle/>
                    <a:p>
                      <a:pPr algn="ctr">
                        <a:lnSpc>
                          <a:spcPts val="4339"/>
                        </a:lnSpc>
                        <a:defRPr/>
                      </a:pPr>
                      <a:r>
                        <a:rPr lang="en-US" sz="3099">
                          <a:solidFill>
                            <a:srgbClr val="000000"/>
                          </a:solidFill>
                          <a:latin typeface="Tex Gyre Termes Bold"/>
                        </a:rPr>
                        <a:t>CF</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Bold"/>
                        </a:rPr>
                        <a:t>Tâm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Bold"/>
                        </a:rPr>
                        <a:t>Điểm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4094">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6919">
                <a:tc>
                  <a:txBody>
                    <a:bodyPr anchor="t" rtlCol="false"/>
                    <a:lstStyle/>
                    <a:p>
                      <a:pPr algn="ctr">
                        <a:lnSpc>
                          <a:spcPts val="4339"/>
                        </a:lnSpc>
                        <a:defRPr/>
                      </a:pPr>
                      <a:r>
                        <a:rPr lang="en-US" sz="3099">
                          <a:solidFill>
                            <a:srgbClr val="000000"/>
                          </a:solidFill>
                          <a:latin typeface="Tex Gyre Termes"/>
                        </a:rPr>
                        <a:t>CF2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9</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{9}</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graphicFrame>
        <p:nvGraphicFramePr>
          <p:cNvPr name="Table 17" id="17"/>
          <p:cNvGraphicFramePr>
            <a:graphicFrameLocks noGrp="true"/>
          </p:cNvGraphicFramePr>
          <p:nvPr/>
        </p:nvGraphicFramePr>
        <p:xfrm>
          <a:off x="10490541" y="5879743"/>
          <a:ext cx="6768759" cy="3165107"/>
        </p:xfrm>
        <a:graphic>
          <a:graphicData uri="http://schemas.openxmlformats.org/drawingml/2006/table">
            <a:tbl>
              <a:tblPr/>
              <a:tblGrid>
                <a:gridCol w="1704237"/>
                <a:gridCol w="1796422"/>
                <a:gridCol w="3268100"/>
              </a:tblGrid>
              <a:tr h="1054094">
                <a:tc>
                  <a:txBody>
                    <a:bodyPr anchor="t" rtlCol="false"/>
                    <a:lstStyle/>
                    <a:p>
                      <a:pPr algn="ctr">
                        <a:lnSpc>
                          <a:spcPts val="4339"/>
                        </a:lnSpc>
                        <a:defRPr/>
                      </a:pPr>
                      <a:r>
                        <a:rPr lang="en-US" sz="3099">
                          <a:solidFill>
                            <a:srgbClr val="000000"/>
                          </a:solidFill>
                          <a:latin typeface="Tex Gyre Termes Bold"/>
                        </a:rPr>
                        <a:t>CF</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Bold"/>
                        </a:rPr>
                        <a:t>Tâm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Bold"/>
                        </a:rPr>
                        <a:t>Điểm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4094">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6919">
                <a:tc>
                  <a:txBody>
                    <a:bodyPr anchor="t" rtlCol="false"/>
                    <a:lstStyle/>
                    <a:p>
                      <a:pPr algn="ctr">
                        <a:lnSpc>
                          <a:spcPts val="4339"/>
                        </a:lnSpc>
                        <a:defRPr/>
                      </a:pPr>
                      <a:r>
                        <a:rPr lang="en-US" sz="3099">
                          <a:solidFill>
                            <a:srgbClr val="000000"/>
                          </a:solidFill>
                          <a:latin typeface="Tex Gyre Termes"/>
                        </a:rPr>
                        <a:t>CF2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D36F31"/>
                          </a:solidFill>
                          <a:latin typeface="Tex Gyre Termes"/>
                        </a:rPr>
                        <a:t>10.5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D36F31"/>
                          </a:solidFill>
                          <a:latin typeface="Tex Gyre Termes"/>
                        </a:rPr>
                        <a:t>{9, 12}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Freeform 18" id="18"/>
          <p:cNvSpPr/>
          <p:nvPr/>
        </p:nvSpPr>
        <p:spPr>
          <a:xfrm flipH="false" flipV="false" rot="0">
            <a:off x="8244430" y="8200557"/>
            <a:ext cx="1799141" cy="730901"/>
          </a:xfrm>
          <a:custGeom>
            <a:avLst/>
            <a:gdLst/>
            <a:ahLst/>
            <a:cxnLst/>
            <a:rect r="r" b="b" t="t" l="l"/>
            <a:pathLst>
              <a:path h="730901" w="1799141">
                <a:moveTo>
                  <a:pt x="0" y="0"/>
                </a:moveTo>
                <a:lnTo>
                  <a:pt x="1799140" y="0"/>
                </a:lnTo>
                <a:lnTo>
                  <a:pt x="1799140" y="730901"/>
                </a:lnTo>
                <a:lnTo>
                  <a:pt x="0" y="730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830306" y="2258403"/>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2.4 Ví dụ minh họa</a:t>
            </a:r>
          </a:p>
          <a:p>
            <a:pPr algn="just">
              <a:lnSpc>
                <a:spcPts val="2849"/>
              </a:lnSpc>
            </a:pPr>
          </a:p>
        </p:txBody>
      </p:sp>
      <p:sp>
        <p:nvSpPr>
          <p:cNvPr name="TextBox 14" id="14"/>
          <p:cNvSpPr txBox="true"/>
          <p:nvPr/>
        </p:nvSpPr>
        <p:spPr>
          <a:xfrm rot="0">
            <a:off x="5635247" y="2248878"/>
            <a:ext cx="7017505" cy="3420512"/>
          </a:xfrm>
          <a:prstGeom prst="rect">
            <a:avLst/>
          </a:prstGeom>
        </p:spPr>
        <p:txBody>
          <a:bodyPr anchor="t" rtlCol="false" tIns="0" lIns="0" bIns="0" rIns="0">
            <a:spAutoFit/>
          </a:bodyPr>
          <a:lstStyle/>
          <a:p>
            <a:pPr algn="ctr">
              <a:lnSpc>
                <a:spcPts val="3005"/>
              </a:lnSpc>
            </a:pPr>
            <a:r>
              <a:rPr lang="en-US" sz="2636">
                <a:solidFill>
                  <a:srgbClr val="025F69"/>
                </a:solidFill>
                <a:latin typeface="Montserrat Bold"/>
              </a:rPr>
              <a:t>Điểm dữ liệu tiếp theo là 15, được chèn thử vào cụm có tâm là 10.5</a:t>
            </a:r>
          </a:p>
          <a:p>
            <a:pPr algn="ctr">
              <a:lnSpc>
                <a:spcPts val="3005"/>
              </a:lnSpc>
            </a:pPr>
            <a:r>
              <a:rPr lang="en-US" sz="2636">
                <a:solidFill>
                  <a:srgbClr val="025F69"/>
                </a:solidFill>
                <a:latin typeface="Montserrat"/>
              </a:rPr>
              <a:t>CF = (3, 36, 450) &amp; D = 4.24 &lt; T</a:t>
            </a:r>
          </a:p>
          <a:p>
            <a:pPr algn="ctr">
              <a:lnSpc>
                <a:spcPts val="5851"/>
              </a:lnSpc>
            </a:pPr>
          </a:p>
          <a:p>
            <a:pPr algn="ctr">
              <a:lnSpc>
                <a:spcPts val="3005"/>
              </a:lnSpc>
            </a:pPr>
          </a:p>
          <a:p>
            <a:pPr algn="ctr">
              <a:lnSpc>
                <a:spcPts val="3005"/>
              </a:lnSpc>
            </a:pPr>
          </a:p>
          <a:p>
            <a:pPr algn="ctr">
              <a:lnSpc>
                <a:spcPts val="3005"/>
              </a:lnSpc>
            </a:pPr>
          </a:p>
          <a:p>
            <a:pPr algn="ctr">
              <a:lnSpc>
                <a:spcPts val="3005"/>
              </a:lnSpc>
            </a:pPr>
            <a:r>
              <a:rPr lang="en-US" sz="2636">
                <a:solidFill>
                  <a:srgbClr val="06213C"/>
                </a:solidFill>
                <a:latin typeface="Montserrat"/>
              </a:rPr>
              <a:t>Centroid = 22  và 12</a:t>
            </a:r>
          </a:p>
        </p:txBody>
      </p:sp>
      <p:graphicFrame>
        <p:nvGraphicFramePr>
          <p:cNvPr name="Table 15" id="15"/>
          <p:cNvGraphicFramePr>
            <a:graphicFrameLocks noGrp="true"/>
          </p:cNvGraphicFramePr>
          <p:nvPr/>
        </p:nvGraphicFramePr>
        <p:xfrm>
          <a:off x="4787157" y="3757064"/>
          <a:ext cx="8505541" cy="1066800"/>
        </p:xfrm>
        <a:graphic>
          <a:graphicData uri="http://schemas.openxmlformats.org/drawingml/2006/table">
            <a:tbl>
              <a:tblPr/>
              <a:tblGrid>
                <a:gridCol w="4339597"/>
                <a:gridCol w="4165944"/>
              </a:tblGrid>
              <a:tr h="720859">
                <a:tc>
                  <a:txBody>
                    <a:bodyPr anchor="t" rtlCol="false"/>
                    <a:lstStyle/>
                    <a:p>
                      <a:pPr algn="ctr">
                        <a:lnSpc>
                          <a:spcPts val="4199"/>
                        </a:lnSpc>
                        <a:defRPr/>
                      </a:pPr>
                      <a:r>
                        <a:rPr lang="en-US" sz="2999">
                          <a:solidFill>
                            <a:srgbClr val="000000"/>
                          </a:solidFill>
                          <a:latin typeface="Tex Gyre Termes"/>
                        </a:rPr>
                        <a:t>CF1: (1, 22, 484)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199"/>
                        </a:lnSpc>
                        <a:defRPr/>
                      </a:pPr>
                      <a:r>
                        <a:rPr lang="en-US" sz="2999">
                          <a:solidFill>
                            <a:srgbClr val="000000"/>
                          </a:solidFill>
                          <a:latin typeface="Tex Gyre Termes"/>
                        </a:rPr>
                        <a:t>CF2: (3, 36, 450)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graphicFrame>
        <p:nvGraphicFramePr>
          <p:cNvPr name="Table 16" id="16"/>
          <p:cNvGraphicFramePr>
            <a:graphicFrameLocks noGrp="true"/>
          </p:cNvGraphicFramePr>
          <p:nvPr/>
        </p:nvGraphicFramePr>
        <p:xfrm>
          <a:off x="1028700" y="6271866"/>
          <a:ext cx="6768759" cy="3165107"/>
        </p:xfrm>
        <a:graphic>
          <a:graphicData uri="http://schemas.openxmlformats.org/drawingml/2006/table">
            <a:tbl>
              <a:tblPr/>
              <a:tblGrid>
                <a:gridCol w="1750330"/>
                <a:gridCol w="1750330"/>
                <a:gridCol w="3268100"/>
              </a:tblGrid>
              <a:tr h="1054094">
                <a:tc>
                  <a:txBody>
                    <a:bodyPr anchor="t" rtlCol="false"/>
                    <a:lstStyle/>
                    <a:p>
                      <a:pPr algn="ctr">
                        <a:lnSpc>
                          <a:spcPts val="4339"/>
                        </a:lnSpc>
                        <a:defRPr/>
                      </a:pPr>
                      <a:r>
                        <a:rPr lang="en-US" sz="3099">
                          <a:solidFill>
                            <a:srgbClr val="000000"/>
                          </a:solidFill>
                          <a:latin typeface="Tex Gyre Termes Bold"/>
                        </a:rPr>
                        <a:t>CF</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Bold"/>
                        </a:rPr>
                        <a:t>Tâm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Bold"/>
                        </a:rPr>
                        <a:t>Điểm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4094">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6919">
                <a:tc>
                  <a:txBody>
                    <a:bodyPr anchor="t" rtlCol="false"/>
                    <a:lstStyle/>
                    <a:p>
                      <a:pPr algn="ctr">
                        <a:lnSpc>
                          <a:spcPts val="4339"/>
                        </a:lnSpc>
                        <a:defRPr/>
                      </a:pPr>
                      <a:r>
                        <a:rPr lang="en-US" sz="3099">
                          <a:solidFill>
                            <a:srgbClr val="000000"/>
                          </a:solidFill>
                          <a:latin typeface="Tex Gyre Termes"/>
                        </a:rPr>
                        <a:t>CF2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10.5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{9, 12}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graphicFrame>
        <p:nvGraphicFramePr>
          <p:cNvPr name="Table 17" id="17"/>
          <p:cNvGraphicFramePr>
            <a:graphicFrameLocks noGrp="true"/>
          </p:cNvGraphicFramePr>
          <p:nvPr/>
        </p:nvGraphicFramePr>
        <p:xfrm>
          <a:off x="10490541" y="6271866"/>
          <a:ext cx="6768759" cy="3165107"/>
        </p:xfrm>
        <a:graphic>
          <a:graphicData uri="http://schemas.openxmlformats.org/drawingml/2006/table">
            <a:tbl>
              <a:tblPr/>
              <a:tblGrid>
                <a:gridCol w="1750330"/>
                <a:gridCol w="1750330"/>
                <a:gridCol w="3268100"/>
              </a:tblGrid>
              <a:tr h="1054094">
                <a:tc>
                  <a:txBody>
                    <a:bodyPr anchor="t" rtlCol="false"/>
                    <a:lstStyle/>
                    <a:p>
                      <a:pPr algn="ctr">
                        <a:lnSpc>
                          <a:spcPts val="4339"/>
                        </a:lnSpc>
                        <a:defRPr/>
                      </a:pPr>
                      <a:r>
                        <a:rPr lang="en-US" sz="3099">
                          <a:solidFill>
                            <a:srgbClr val="000000"/>
                          </a:solidFill>
                          <a:latin typeface="Tex Gyre Termes Bold"/>
                        </a:rPr>
                        <a:t>Cụm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Bold"/>
                        </a:rPr>
                        <a:t>Tâm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Bold"/>
                        </a:rPr>
                        <a:t>Điểm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4094">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6919">
                <a:tc>
                  <a:txBody>
                    <a:bodyPr anchor="t" rtlCol="false"/>
                    <a:lstStyle/>
                    <a:p>
                      <a:pPr algn="ctr">
                        <a:lnSpc>
                          <a:spcPts val="4339"/>
                        </a:lnSpc>
                        <a:defRPr/>
                      </a:pPr>
                      <a:r>
                        <a:rPr lang="en-US" sz="3099">
                          <a:solidFill>
                            <a:srgbClr val="000000"/>
                          </a:solidFill>
                          <a:latin typeface="Tex Gyre Termes"/>
                        </a:rPr>
                        <a:t>CF2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D36F31"/>
                          </a:solidFill>
                          <a:latin typeface="Tex Gyre Termes"/>
                        </a:rPr>
                        <a:t>12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D36F31"/>
                          </a:solidFill>
                          <a:latin typeface="Tex Gyre Termes"/>
                        </a:rPr>
                        <a:t>{9, 12, 15}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Freeform 18" id="18"/>
          <p:cNvSpPr/>
          <p:nvPr/>
        </p:nvSpPr>
        <p:spPr>
          <a:xfrm flipH="false" flipV="false" rot="0">
            <a:off x="8244430" y="8527399"/>
            <a:ext cx="1799141" cy="730901"/>
          </a:xfrm>
          <a:custGeom>
            <a:avLst/>
            <a:gdLst/>
            <a:ahLst/>
            <a:cxnLst/>
            <a:rect r="r" b="b" t="t" l="l"/>
            <a:pathLst>
              <a:path h="730901" w="1799141">
                <a:moveTo>
                  <a:pt x="0" y="0"/>
                </a:moveTo>
                <a:lnTo>
                  <a:pt x="1799140" y="0"/>
                </a:lnTo>
                <a:lnTo>
                  <a:pt x="1799140" y="730901"/>
                </a:lnTo>
                <a:lnTo>
                  <a:pt x="0" y="730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830306" y="2258403"/>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2.4 Ví dụ minh họa</a:t>
            </a:r>
          </a:p>
          <a:p>
            <a:pPr algn="just">
              <a:lnSpc>
                <a:spcPts val="2849"/>
              </a:lnSpc>
            </a:pPr>
          </a:p>
        </p:txBody>
      </p:sp>
      <p:sp>
        <p:nvSpPr>
          <p:cNvPr name="TextBox 14" id="14"/>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graphicFrame>
        <p:nvGraphicFramePr>
          <p:cNvPr name="Table 15" id="15"/>
          <p:cNvGraphicFramePr>
            <a:graphicFrameLocks noGrp="true"/>
          </p:cNvGraphicFramePr>
          <p:nvPr/>
        </p:nvGraphicFramePr>
        <p:xfrm>
          <a:off x="1028700" y="6271866"/>
          <a:ext cx="6768759" cy="3165107"/>
        </p:xfrm>
        <a:graphic>
          <a:graphicData uri="http://schemas.openxmlformats.org/drawingml/2006/table">
            <a:tbl>
              <a:tblPr/>
              <a:tblGrid>
                <a:gridCol w="1750330"/>
                <a:gridCol w="1750330"/>
                <a:gridCol w="3268100"/>
              </a:tblGrid>
              <a:tr h="1054094">
                <a:tc>
                  <a:txBody>
                    <a:bodyPr anchor="t" rtlCol="false"/>
                    <a:lstStyle/>
                    <a:p>
                      <a:pPr algn="ctr">
                        <a:lnSpc>
                          <a:spcPts val="4339"/>
                        </a:lnSpc>
                        <a:defRPr/>
                      </a:pPr>
                      <a:r>
                        <a:rPr lang="en-US" sz="3099">
                          <a:solidFill>
                            <a:srgbClr val="000000"/>
                          </a:solidFill>
                          <a:latin typeface="Tex Gyre Termes Bold"/>
                        </a:rPr>
                        <a:t>CF</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Bold"/>
                        </a:rPr>
                        <a:t>Tâm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Bold"/>
                        </a:rPr>
                        <a:t>Điểm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4094">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6919">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12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{9, 12, 15}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graphicFrame>
        <p:nvGraphicFramePr>
          <p:cNvPr name="Table 16" id="16"/>
          <p:cNvGraphicFramePr>
            <a:graphicFrameLocks noGrp="true"/>
          </p:cNvGraphicFramePr>
          <p:nvPr/>
        </p:nvGraphicFramePr>
        <p:xfrm>
          <a:off x="10490541" y="6271866"/>
          <a:ext cx="6768759" cy="3165107"/>
        </p:xfrm>
        <a:graphic>
          <a:graphicData uri="http://schemas.openxmlformats.org/drawingml/2006/table">
            <a:tbl>
              <a:tblPr/>
              <a:tblGrid>
                <a:gridCol w="1750330"/>
                <a:gridCol w="1750330"/>
                <a:gridCol w="3268100"/>
              </a:tblGrid>
              <a:tr h="1054094">
                <a:tc>
                  <a:txBody>
                    <a:bodyPr anchor="t" rtlCol="false"/>
                    <a:lstStyle/>
                    <a:p>
                      <a:pPr algn="ctr">
                        <a:lnSpc>
                          <a:spcPts val="4339"/>
                        </a:lnSpc>
                        <a:defRPr/>
                      </a:pPr>
                      <a:r>
                        <a:rPr lang="en-US" sz="3099">
                          <a:solidFill>
                            <a:srgbClr val="000000"/>
                          </a:solidFill>
                          <a:latin typeface="Tex Gyre Termes Bold"/>
                        </a:rPr>
                        <a:t>CF</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Bold"/>
                        </a:rPr>
                        <a:t>Tâm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Bold"/>
                        </a:rPr>
                        <a:t>Điểm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4094">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D36F31"/>
                          </a:solidFill>
                          <a:latin typeface="Tex Gyre Termes"/>
                        </a:rPr>
                        <a:t>20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D36F31"/>
                          </a:solidFill>
                          <a:latin typeface="Tex Gyre Termes"/>
                        </a:rPr>
                        <a:t>{22, 18}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6919">
                <a:tc>
                  <a:txBody>
                    <a:bodyPr anchor="t" rtlCol="false"/>
                    <a:lstStyle/>
                    <a:p>
                      <a:pPr algn="ctr">
                        <a:lnSpc>
                          <a:spcPts val="4339"/>
                        </a:lnSpc>
                        <a:defRPr/>
                      </a:pPr>
                      <a:r>
                        <a:rPr lang="en-US" sz="3099">
                          <a:solidFill>
                            <a:srgbClr val="000000"/>
                          </a:solidFill>
                          <a:latin typeface="Tex Gyre Termes"/>
                        </a:rPr>
                        <a:t>CF2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12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{9, 12, 15}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Freeform 17" id="17"/>
          <p:cNvSpPr/>
          <p:nvPr/>
        </p:nvSpPr>
        <p:spPr>
          <a:xfrm flipH="false" flipV="false" rot="0">
            <a:off x="8244430" y="7488969"/>
            <a:ext cx="1799141" cy="730901"/>
          </a:xfrm>
          <a:custGeom>
            <a:avLst/>
            <a:gdLst/>
            <a:ahLst/>
            <a:cxnLst/>
            <a:rect r="r" b="b" t="t" l="l"/>
            <a:pathLst>
              <a:path h="730901" w="1799141">
                <a:moveTo>
                  <a:pt x="0" y="0"/>
                </a:moveTo>
                <a:lnTo>
                  <a:pt x="1799140" y="0"/>
                </a:lnTo>
                <a:lnTo>
                  <a:pt x="1799140" y="730901"/>
                </a:lnTo>
                <a:lnTo>
                  <a:pt x="0" y="730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5553436" y="2103988"/>
            <a:ext cx="7181128" cy="3420512"/>
          </a:xfrm>
          <a:prstGeom prst="rect">
            <a:avLst/>
          </a:prstGeom>
        </p:spPr>
        <p:txBody>
          <a:bodyPr anchor="t" rtlCol="false" tIns="0" lIns="0" bIns="0" rIns="0">
            <a:spAutoFit/>
          </a:bodyPr>
          <a:lstStyle/>
          <a:p>
            <a:pPr algn="ctr">
              <a:lnSpc>
                <a:spcPts val="3005"/>
              </a:lnSpc>
            </a:pPr>
            <a:r>
              <a:rPr lang="en-US" sz="2636">
                <a:solidFill>
                  <a:srgbClr val="025F69"/>
                </a:solidFill>
                <a:latin typeface="Montserrat Bold"/>
              </a:rPr>
              <a:t>Điểm dữ liệu tiếp theo là 18, được chèn thử vào cụm có tâm là 22</a:t>
            </a:r>
          </a:p>
          <a:p>
            <a:pPr algn="ctr">
              <a:lnSpc>
                <a:spcPts val="3005"/>
              </a:lnSpc>
            </a:pPr>
            <a:r>
              <a:rPr lang="en-US" sz="2636">
                <a:solidFill>
                  <a:srgbClr val="025F69"/>
                </a:solidFill>
                <a:latin typeface="Montserrat"/>
              </a:rPr>
              <a:t>CF =(2, 40, 808) &amp; D = 4 &lt; T</a:t>
            </a:r>
          </a:p>
          <a:p>
            <a:pPr algn="ctr">
              <a:lnSpc>
                <a:spcPts val="5851"/>
              </a:lnSpc>
            </a:pPr>
          </a:p>
          <a:p>
            <a:pPr algn="ctr">
              <a:lnSpc>
                <a:spcPts val="3005"/>
              </a:lnSpc>
            </a:pPr>
          </a:p>
          <a:p>
            <a:pPr algn="ctr">
              <a:lnSpc>
                <a:spcPts val="3005"/>
              </a:lnSpc>
            </a:pPr>
          </a:p>
          <a:p>
            <a:pPr algn="ctr">
              <a:lnSpc>
                <a:spcPts val="3005"/>
              </a:lnSpc>
            </a:pPr>
          </a:p>
          <a:p>
            <a:pPr algn="ctr">
              <a:lnSpc>
                <a:spcPts val="3005"/>
              </a:lnSpc>
            </a:pPr>
            <a:r>
              <a:rPr lang="en-US" sz="2636">
                <a:solidFill>
                  <a:srgbClr val="06213C"/>
                </a:solidFill>
                <a:latin typeface="Montserrat"/>
              </a:rPr>
              <a:t>Centroid = 20 và 12</a:t>
            </a:r>
          </a:p>
        </p:txBody>
      </p:sp>
      <p:graphicFrame>
        <p:nvGraphicFramePr>
          <p:cNvPr name="Table 19" id="19"/>
          <p:cNvGraphicFramePr>
            <a:graphicFrameLocks noGrp="true"/>
          </p:cNvGraphicFramePr>
          <p:nvPr/>
        </p:nvGraphicFramePr>
        <p:xfrm>
          <a:off x="5123392" y="3618982"/>
          <a:ext cx="7881103" cy="1047750"/>
        </p:xfrm>
        <a:graphic>
          <a:graphicData uri="http://schemas.openxmlformats.org/drawingml/2006/table">
            <a:tbl>
              <a:tblPr/>
              <a:tblGrid>
                <a:gridCol w="4003319"/>
                <a:gridCol w="3877784"/>
              </a:tblGrid>
              <a:tr h="695114">
                <a:tc>
                  <a:txBody>
                    <a:bodyPr anchor="t" rtlCol="false"/>
                    <a:lstStyle/>
                    <a:p>
                      <a:pPr algn="ctr">
                        <a:lnSpc>
                          <a:spcPts val="4199"/>
                        </a:lnSpc>
                        <a:defRPr/>
                      </a:pPr>
                      <a:r>
                        <a:rPr lang="en-US" sz="2999">
                          <a:solidFill>
                            <a:srgbClr val="000000"/>
                          </a:solidFill>
                          <a:latin typeface="Tex Gyre Termes"/>
                        </a:rPr>
                        <a:t>CF1: (2, 40, 808)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199"/>
                        </a:lnSpc>
                        <a:defRPr/>
                      </a:pPr>
                      <a:r>
                        <a:rPr lang="en-US" sz="2999">
                          <a:solidFill>
                            <a:srgbClr val="000000"/>
                          </a:solidFill>
                          <a:latin typeface="Tex Gyre Termes"/>
                        </a:rPr>
                        <a:t>CF2: (3, 36, 450)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830306" y="2258403"/>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2.4 Ví dụ minh họa</a:t>
            </a:r>
          </a:p>
          <a:p>
            <a:pPr algn="just">
              <a:lnSpc>
                <a:spcPts val="2849"/>
              </a:lnSpc>
            </a:pPr>
          </a:p>
        </p:txBody>
      </p:sp>
      <p:graphicFrame>
        <p:nvGraphicFramePr>
          <p:cNvPr name="Table 14" id="14"/>
          <p:cNvGraphicFramePr>
            <a:graphicFrameLocks noGrp="true"/>
          </p:cNvGraphicFramePr>
          <p:nvPr/>
        </p:nvGraphicFramePr>
        <p:xfrm>
          <a:off x="1075467" y="6797144"/>
          <a:ext cx="6768759" cy="3165107"/>
        </p:xfrm>
        <a:graphic>
          <a:graphicData uri="http://schemas.openxmlformats.org/drawingml/2006/table">
            <a:tbl>
              <a:tblPr/>
              <a:tblGrid>
                <a:gridCol w="1750330"/>
                <a:gridCol w="1750330"/>
                <a:gridCol w="3268100"/>
              </a:tblGrid>
              <a:tr h="1054094">
                <a:tc>
                  <a:txBody>
                    <a:bodyPr anchor="t" rtlCol="false"/>
                    <a:lstStyle/>
                    <a:p>
                      <a:pPr algn="ctr">
                        <a:lnSpc>
                          <a:spcPts val="4339"/>
                        </a:lnSpc>
                        <a:defRPr/>
                      </a:pPr>
                      <a:r>
                        <a:rPr lang="en-US" sz="3099">
                          <a:solidFill>
                            <a:srgbClr val="000000"/>
                          </a:solidFill>
                          <a:latin typeface="Tex Gyre Termes Bold"/>
                        </a:rPr>
                        <a:t>CF</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Bold"/>
                        </a:rPr>
                        <a:t>Tâm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Bold"/>
                        </a:rPr>
                        <a:t>Điểm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4094">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{22, 18}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6919">
                <a:tc>
                  <a:txBody>
                    <a:bodyPr anchor="t" rtlCol="false"/>
                    <a:lstStyle/>
                    <a:p>
                      <a:pPr algn="ctr">
                        <a:lnSpc>
                          <a:spcPts val="4339"/>
                        </a:lnSpc>
                        <a:defRPr/>
                      </a:pPr>
                      <a:r>
                        <a:rPr lang="en-US" sz="3099">
                          <a:solidFill>
                            <a:srgbClr val="000000"/>
                          </a:solidFill>
                          <a:latin typeface="Tex Gyre Termes"/>
                        </a:rPr>
                        <a:t>CF2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12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{9, 12, 15}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graphicFrame>
        <p:nvGraphicFramePr>
          <p:cNvPr name="Table 15" id="15"/>
          <p:cNvGraphicFramePr>
            <a:graphicFrameLocks noGrp="true"/>
          </p:cNvGraphicFramePr>
          <p:nvPr/>
        </p:nvGraphicFramePr>
        <p:xfrm>
          <a:off x="10491245" y="5749394"/>
          <a:ext cx="6768759" cy="4212857"/>
        </p:xfrm>
        <a:graphic>
          <a:graphicData uri="http://schemas.openxmlformats.org/drawingml/2006/table">
            <a:tbl>
              <a:tblPr/>
              <a:tblGrid>
                <a:gridCol w="1750330"/>
                <a:gridCol w="1750330"/>
                <a:gridCol w="3268100"/>
              </a:tblGrid>
              <a:tr h="1052509">
                <a:tc>
                  <a:txBody>
                    <a:bodyPr anchor="t" rtlCol="false"/>
                    <a:lstStyle/>
                    <a:p>
                      <a:pPr algn="ctr">
                        <a:lnSpc>
                          <a:spcPts val="4339"/>
                        </a:lnSpc>
                        <a:defRPr/>
                      </a:pPr>
                      <a:r>
                        <a:rPr lang="en-US" sz="3099">
                          <a:solidFill>
                            <a:srgbClr val="000000"/>
                          </a:solidFill>
                          <a:latin typeface="Tex Gyre Termes Bold"/>
                        </a:rPr>
                        <a:t>CF</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Bold"/>
                        </a:rPr>
                        <a:t>Tâm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Bold"/>
                        </a:rPr>
                        <a:t>Điểm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2509">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{22, 18}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5329">
                <a:tc>
                  <a:txBody>
                    <a:bodyPr anchor="t" rtlCol="false"/>
                    <a:lstStyle/>
                    <a:p>
                      <a:pPr algn="ctr">
                        <a:lnSpc>
                          <a:spcPts val="4339"/>
                        </a:lnSpc>
                        <a:defRPr/>
                      </a:pPr>
                      <a:r>
                        <a:rPr lang="en-US" sz="3099">
                          <a:solidFill>
                            <a:srgbClr val="000000"/>
                          </a:solidFill>
                          <a:latin typeface="Tex Gyre Termes"/>
                        </a:rPr>
                        <a:t>CF2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12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{9, 12, 15}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2509">
                <a:tc>
                  <a:txBody>
                    <a:bodyPr anchor="t" rtlCol="false"/>
                    <a:lstStyle/>
                    <a:p>
                      <a:pPr algn="ctr">
                        <a:lnSpc>
                          <a:spcPts val="4339"/>
                        </a:lnSpc>
                        <a:defRPr/>
                      </a:pPr>
                      <a:r>
                        <a:rPr lang="en-US" sz="3099">
                          <a:solidFill>
                            <a:srgbClr val="D36F31"/>
                          </a:solidFill>
                          <a:latin typeface="Tex Gyre Termes"/>
                        </a:rPr>
                        <a:t>CF3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D36F31"/>
                          </a:solidFill>
                          <a:latin typeface="Tex Gyre Termes"/>
                        </a:rPr>
                        <a:t>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D36F31"/>
                          </a:solidFill>
                          <a:latin typeface="Tex Gyre Termes"/>
                        </a:rPr>
                        <a:t>{27}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Freeform 16" id="16"/>
          <p:cNvSpPr/>
          <p:nvPr/>
        </p:nvSpPr>
        <p:spPr>
          <a:xfrm flipH="false" flipV="false" rot="0">
            <a:off x="8412792" y="9071523"/>
            <a:ext cx="1799141" cy="730901"/>
          </a:xfrm>
          <a:custGeom>
            <a:avLst/>
            <a:gdLst/>
            <a:ahLst/>
            <a:cxnLst/>
            <a:rect r="r" b="b" t="t" l="l"/>
            <a:pathLst>
              <a:path h="730901" w="1799141">
                <a:moveTo>
                  <a:pt x="0" y="0"/>
                </a:moveTo>
                <a:lnTo>
                  <a:pt x="1799141" y="0"/>
                </a:lnTo>
                <a:lnTo>
                  <a:pt x="1799141" y="730901"/>
                </a:lnTo>
                <a:lnTo>
                  <a:pt x="0" y="730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5803610" y="895810"/>
            <a:ext cx="7017505" cy="3039512"/>
          </a:xfrm>
          <a:prstGeom prst="rect">
            <a:avLst/>
          </a:prstGeom>
        </p:spPr>
        <p:txBody>
          <a:bodyPr anchor="t" rtlCol="false" tIns="0" lIns="0" bIns="0" rIns="0">
            <a:spAutoFit/>
          </a:bodyPr>
          <a:lstStyle/>
          <a:p>
            <a:pPr algn="ctr">
              <a:lnSpc>
                <a:spcPts val="3005"/>
              </a:lnSpc>
            </a:pPr>
            <a:r>
              <a:rPr lang="en-US" sz="2636">
                <a:solidFill>
                  <a:srgbClr val="025F69"/>
                </a:solidFill>
                <a:latin typeface="Montserrat Bold"/>
              </a:rPr>
              <a:t>Điểm dữ liệu tiếp theo là 27, được chèn thử vào cụm có tâm là 20</a:t>
            </a:r>
          </a:p>
          <a:p>
            <a:pPr algn="ctr">
              <a:lnSpc>
                <a:spcPts val="3005"/>
              </a:lnSpc>
            </a:pPr>
            <a:r>
              <a:rPr lang="en-US" sz="2636">
                <a:solidFill>
                  <a:srgbClr val="025F69"/>
                </a:solidFill>
                <a:latin typeface="Montserrat"/>
              </a:rPr>
              <a:t>CF = (3, 67, 1537) &amp; D = 6.37 &gt; T</a:t>
            </a:r>
          </a:p>
          <a:p>
            <a:pPr algn="ctr">
              <a:lnSpc>
                <a:spcPts val="5851"/>
              </a:lnSpc>
            </a:pPr>
          </a:p>
          <a:p>
            <a:pPr algn="ctr">
              <a:lnSpc>
                <a:spcPts val="3005"/>
              </a:lnSpc>
            </a:pPr>
          </a:p>
          <a:p>
            <a:pPr algn="ctr">
              <a:lnSpc>
                <a:spcPts val="3005"/>
              </a:lnSpc>
            </a:pPr>
          </a:p>
          <a:p>
            <a:pPr algn="ctr">
              <a:lnSpc>
                <a:spcPts val="3005"/>
              </a:lnSpc>
            </a:pPr>
            <a:r>
              <a:rPr lang="en-US" sz="2636">
                <a:solidFill>
                  <a:srgbClr val="06213C"/>
                </a:solidFill>
                <a:latin typeface="Montserrat"/>
              </a:rPr>
              <a:t>Centroid = 22.33  và 12</a:t>
            </a:r>
          </a:p>
        </p:txBody>
      </p:sp>
      <p:graphicFrame>
        <p:nvGraphicFramePr>
          <p:cNvPr name="Table 18" id="18"/>
          <p:cNvGraphicFramePr>
            <a:graphicFrameLocks noGrp="true"/>
          </p:cNvGraphicFramePr>
          <p:nvPr/>
        </p:nvGraphicFramePr>
        <p:xfrm>
          <a:off x="5619251" y="2239353"/>
          <a:ext cx="7386223" cy="1063993"/>
        </p:xfrm>
        <a:graphic>
          <a:graphicData uri="http://schemas.openxmlformats.org/drawingml/2006/table">
            <a:tbl>
              <a:tblPr/>
              <a:tblGrid>
                <a:gridCol w="3745854"/>
                <a:gridCol w="3640370"/>
              </a:tblGrid>
              <a:tr h="717035">
                <a:tc>
                  <a:txBody>
                    <a:bodyPr anchor="t" rtlCol="false"/>
                    <a:lstStyle/>
                    <a:p>
                      <a:pPr algn="ctr">
                        <a:lnSpc>
                          <a:spcPts val="4199"/>
                        </a:lnSpc>
                        <a:defRPr/>
                      </a:pPr>
                      <a:r>
                        <a:rPr lang="en-US" sz="2999">
                          <a:solidFill>
                            <a:srgbClr val="000000"/>
                          </a:solidFill>
                          <a:latin typeface="Tex Gyre Termes"/>
                        </a:rPr>
                        <a:t>CF1,3 : (3, 67, 1537)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199"/>
                        </a:lnSpc>
                        <a:defRPr/>
                      </a:pPr>
                      <a:r>
                        <a:rPr lang="en-US" sz="2999">
                          <a:solidFill>
                            <a:srgbClr val="000000"/>
                          </a:solidFill>
                          <a:latin typeface="Tex Gyre Termes"/>
                        </a:rPr>
                        <a:t>CF2 : (3, 36, 450)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graphicFrame>
        <p:nvGraphicFramePr>
          <p:cNvPr name="Table 19" id="19"/>
          <p:cNvGraphicFramePr>
            <a:graphicFrameLocks noGrp="true"/>
          </p:cNvGraphicFramePr>
          <p:nvPr/>
        </p:nvGraphicFramePr>
        <p:xfrm>
          <a:off x="1311376" y="4430621"/>
          <a:ext cx="7533719" cy="1047750"/>
        </p:xfrm>
        <a:graphic>
          <a:graphicData uri="http://schemas.openxmlformats.org/drawingml/2006/table">
            <a:tbl>
              <a:tblPr/>
              <a:tblGrid>
                <a:gridCol w="3980322"/>
                <a:gridCol w="3553397"/>
              </a:tblGrid>
              <a:tr h="695114">
                <a:tc>
                  <a:txBody>
                    <a:bodyPr anchor="t" rtlCol="false"/>
                    <a:lstStyle/>
                    <a:p>
                      <a:pPr algn="ctr">
                        <a:lnSpc>
                          <a:spcPts val="4199"/>
                        </a:lnSpc>
                        <a:defRPr/>
                      </a:pPr>
                      <a:r>
                        <a:rPr lang="en-US" sz="2999">
                          <a:solidFill>
                            <a:srgbClr val="000000"/>
                          </a:solidFill>
                          <a:latin typeface="Tex Gyre Termes"/>
                        </a:rPr>
                        <a:t>CF1: (2, 40, 808)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199"/>
                        </a:lnSpc>
                        <a:defRPr/>
                      </a:pPr>
                      <a:r>
                        <a:rPr lang="en-US" sz="2999">
                          <a:solidFill>
                            <a:srgbClr val="D36F31"/>
                          </a:solidFill>
                          <a:latin typeface="Tex Gyre Termes"/>
                        </a:rPr>
                        <a:t>CF 3:(1, 27, 729)</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Freeform 20" id="20"/>
          <p:cNvSpPr/>
          <p:nvPr/>
        </p:nvSpPr>
        <p:spPr>
          <a:xfrm flipH="false" flipV="false" rot="9807493">
            <a:off x="5588453" y="3667875"/>
            <a:ext cx="1685576" cy="398217"/>
          </a:xfrm>
          <a:custGeom>
            <a:avLst/>
            <a:gdLst/>
            <a:ahLst/>
            <a:cxnLst/>
            <a:rect r="r" b="b" t="t" l="l"/>
            <a:pathLst>
              <a:path h="398217" w="1685576">
                <a:moveTo>
                  <a:pt x="0" y="0"/>
                </a:moveTo>
                <a:lnTo>
                  <a:pt x="1685576" y="0"/>
                </a:lnTo>
                <a:lnTo>
                  <a:pt x="1685576" y="398217"/>
                </a:lnTo>
                <a:lnTo>
                  <a:pt x="0" y="3982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graphicFrame>
        <p:nvGraphicFramePr>
          <p:cNvPr name="Table 22" id="22"/>
          <p:cNvGraphicFramePr>
            <a:graphicFrameLocks noGrp="true"/>
          </p:cNvGraphicFramePr>
          <p:nvPr/>
        </p:nvGraphicFramePr>
        <p:xfrm>
          <a:off x="10211933" y="4430621"/>
          <a:ext cx="6719400" cy="1047750"/>
        </p:xfrm>
        <a:graphic>
          <a:graphicData uri="http://schemas.openxmlformats.org/drawingml/2006/table">
            <a:tbl>
              <a:tblPr/>
              <a:tblGrid>
                <a:gridCol w="3438718"/>
                <a:gridCol w="3280682"/>
              </a:tblGrid>
              <a:tr h="695114">
                <a:tc>
                  <a:txBody>
                    <a:bodyPr anchor="t" rtlCol="false"/>
                    <a:lstStyle/>
                    <a:p>
                      <a:pPr algn="ctr">
                        <a:lnSpc>
                          <a:spcPts val="4199"/>
                        </a:lnSpc>
                        <a:defRPr/>
                      </a:pPr>
                      <a:r>
                        <a:rPr lang="en-US" sz="2999">
                          <a:solidFill>
                            <a:srgbClr val="000000"/>
                          </a:solidFill>
                          <a:latin typeface="Tex Gyre Termes"/>
                        </a:rPr>
                        <a:t>CF2: (3, 36, 450)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199"/>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Freeform 23" id="23"/>
          <p:cNvSpPr/>
          <p:nvPr/>
        </p:nvSpPr>
        <p:spPr>
          <a:xfrm flipH="false" flipV="false" rot="1093597">
            <a:off x="11887371" y="3556960"/>
            <a:ext cx="1685576" cy="398217"/>
          </a:xfrm>
          <a:custGeom>
            <a:avLst/>
            <a:gdLst/>
            <a:ahLst/>
            <a:cxnLst/>
            <a:rect r="r" b="b" t="t" l="l"/>
            <a:pathLst>
              <a:path h="398217" w="1685576">
                <a:moveTo>
                  <a:pt x="0" y="0"/>
                </a:moveTo>
                <a:lnTo>
                  <a:pt x="1685576" y="0"/>
                </a:lnTo>
                <a:lnTo>
                  <a:pt x="1685576" y="398217"/>
                </a:lnTo>
                <a:lnTo>
                  <a:pt x="0" y="3982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830306" y="2258403"/>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2.4 Ví dụ minh họa</a:t>
            </a:r>
          </a:p>
          <a:p>
            <a:pPr algn="just">
              <a:lnSpc>
                <a:spcPts val="2849"/>
              </a:lnSpc>
            </a:pPr>
          </a:p>
        </p:txBody>
      </p:sp>
      <p:sp>
        <p:nvSpPr>
          <p:cNvPr name="TextBox 14" id="14"/>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graphicFrame>
        <p:nvGraphicFramePr>
          <p:cNvPr name="Table 15" id="15"/>
          <p:cNvGraphicFramePr>
            <a:graphicFrameLocks noGrp="true"/>
          </p:cNvGraphicFramePr>
          <p:nvPr/>
        </p:nvGraphicFramePr>
        <p:xfrm>
          <a:off x="10491245" y="5746587"/>
          <a:ext cx="6768759" cy="4215665"/>
        </p:xfrm>
        <a:graphic>
          <a:graphicData uri="http://schemas.openxmlformats.org/drawingml/2006/table">
            <a:tbl>
              <a:tblPr/>
              <a:tblGrid>
                <a:gridCol w="1750330"/>
                <a:gridCol w="1750330"/>
                <a:gridCol w="3268100"/>
              </a:tblGrid>
              <a:tr h="1052506">
                <a:tc>
                  <a:txBody>
                    <a:bodyPr anchor="t" rtlCol="false"/>
                    <a:lstStyle/>
                    <a:p>
                      <a:pPr algn="ctr">
                        <a:lnSpc>
                          <a:spcPts val="4339"/>
                        </a:lnSpc>
                        <a:defRPr/>
                      </a:pPr>
                      <a:r>
                        <a:rPr lang="en-US" sz="3099">
                          <a:solidFill>
                            <a:srgbClr val="000000"/>
                          </a:solidFill>
                          <a:latin typeface="Tex Gyre Termes Bold"/>
                        </a:rPr>
                        <a:t>CF</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Bold"/>
                        </a:rPr>
                        <a:t>Tâm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Bold"/>
                        </a:rPr>
                        <a:t>Điểm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2506">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{22, 18}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5326">
                <a:tc>
                  <a:txBody>
                    <a:bodyPr anchor="t" rtlCol="false"/>
                    <a:lstStyle/>
                    <a:p>
                      <a:pPr algn="ctr">
                        <a:lnSpc>
                          <a:spcPts val="4339"/>
                        </a:lnSpc>
                        <a:defRPr/>
                      </a:pPr>
                      <a:r>
                        <a:rPr lang="en-US" sz="3099">
                          <a:solidFill>
                            <a:srgbClr val="000000"/>
                          </a:solidFill>
                          <a:latin typeface="Tex Gyre Termes"/>
                        </a:rPr>
                        <a:t>CF2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D36F31"/>
                          </a:solidFill>
                          <a:latin typeface="Tex Gyre Termes"/>
                        </a:rPr>
                        <a:t>11.75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D36F31"/>
                          </a:solidFill>
                          <a:latin typeface="Tex Gyre Termes"/>
                        </a:rPr>
                        <a:t>{9, 12, 15, 11}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5326">
                <a:tc>
                  <a:txBody>
                    <a:bodyPr anchor="t" rtlCol="false"/>
                    <a:lstStyle/>
                    <a:p>
                      <a:pPr algn="ctr">
                        <a:lnSpc>
                          <a:spcPts val="4339"/>
                        </a:lnSpc>
                        <a:defRPr/>
                      </a:pPr>
                      <a:r>
                        <a:rPr lang="en-US" sz="3099">
                          <a:solidFill>
                            <a:srgbClr val="000000"/>
                          </a:solidFill>
                          <a:latin typeface="Tex Gyre Termes"/>
                        </a:rPr>
                        <a:t>CF3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Freeform 16" id="16"/>
          <p:cNvSpPr/>
          <p:nvPr/>
        </p:nvSpPr>
        <p:spPr>
          <a:xfrm flipH="false" flipV="false" rot="0">
            <a:off x="8244430" y="8002746"/>
            <a:ext cx="1799141" cy="730901"/>
          </a:xfrm>
          <a:custGeom>
            <a:avLst/>
            <a:gdLst/>
            <a:ahLst/>
            <a:cxnLst/>
            <a:rect r="r" b="b" t="t" l="l"/>
            <a:pathLst>
              <a:path h="730901" w="1799141">
                <a:moveTo>
                  <a:pt x="0" y="0"/>
                </a:moveTo>
                <a:lnTo>
                  <a:pt x="1799140" y="0"/>
                </a:lnTo>
                <a:lnTo>
                  <a:pt x="1799140" y="730900"/>
                </a:lnTo>
                <a:lnTo>
                  <a:pt x="0" y="730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17" id="17"/>
          <p:cNvGraphicFramePr>
            <a:graphicFrameLocks noGrp="true"/>
          </p:cNvGraphicFramePr>
          <p:nvPr/>
        </p:nvGraphicFramePr>
        <p:xfrm>
          <a:off x="1028700" y="5746587"/>
          <a:ext cx="6587799" cy="4215665"/>
        </p:xfrm>
        <a:graphic>
          <a:graphicData uri="http://schemas.openxmlformats.org/drawingml/2006/table">
            <a:tbl>
              <a:tblPr/>
              <a:tblGrid>
                <a:gridCol w="1703535"/>
                <a:gridCol w="1703535"/>
                <a:gridCol w="3180729"/>
              </a:tblGrid>
              <a:tr h="1052506">
                <a:tc>
                  <a:txBody>
                    <a:bodyPr anchor="t" rtlCol="false"/>
                    <a:lstStyle/>
                    <a:p>
                      <a:pPr algn="ctr">
                        <a:lnSpc>
                          <a:spcPts val="4339"/>
                        </a:lnSpc>
                        <a:defRPr/>
                      </a:pPr>
                      <a:r>
                        <a:rPr lang="en-US" sz="3099">
                          <a:solidFill>
                            <a:srgbClr val="000000"/>
                          </a:solidFill>
                          <a:latin typeface="Tex Gyre Termes Bold"/>
                        </a:rPr>
                        <a:t>CF</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Bold"/>
                        </a:rPr>
                        <a:t>Tâm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Bold"/>
                        </a:rPr>
                        <a:t>Điểm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2506">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{22, 18}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5326">
                <a:tc>
                  <a:txBody>
                    <a:bodyPr anchor="t" rtlCol="false"/>
                    <a:lstStyle/>
                    <a:p>
                      <a:pPr algn="ctr">
                        <a:lnSpc>
                          <a:spcPts val="4339"/>
                        </a:lnSpc>
                        <a:defRPr/>
                      </a:pPr>
                      <a:r>
                        <a:rPr lang="en-US" sz="3099">
                          <a:solidFill>
                            <a:srgbClr val="000000"/>
                          </a:solidFill>
                          <a:latin typeface="Tex Gyre Termes"/>
                        </a:rPr>
                        <a:t>CF2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12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{9, 12, 15}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5326">
                <a:tc>
                  <a:txBody>
                    <a:bodyPr anchor="t" rtlCol="false"/>
                    <a:lstStyle/>
                    <a:p>
                      <a:pPr algn="ctr">
                        <a:lnSpc>
                          <a:spcPts val="4339"/>
                        </a:lnSpc>
                        <a:defRPr/>
                      </a:pPr>
                      <a:r>
                        <a:rPr lang="en-US" sz="3099">
                          <a:solidFill>
                            <a:srgbClr val="000000"/>
                          </a:solidFill>
                          <a:latin typeface="Tex Gyre Termes"/>
                        </a:rPr>
                        <a:t>CF3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TextBox 18" id="18"/>
          <p:cNvSpPr txBox="true"/>
          <p:nvPr/>
        </p:nvSpPr>
        <p:spPr>
          <a:xfrm rot="0">
            <a:off x="5920335" y="818051"/>
            <a:ext cx="7017505" cy="3039512"/>
          </a:xfrm>
          <a:prstGeom prst="rect">
            <a:avLst/>
          </a:prstGeom>
        </p:spPr>
        <p:txBody>
          <a:bodyPr anchor="t" rtlCol="false" tIns="0" lIns="0" bIns="0" rIns="0">
            <a:spAutoFit/>
          </a:bodyPr>
          <a:lstStyle/>
          <a:p>
            <a:pPr algn="ctr">
              <a:lnSpc>
                <a:spcPts val="3005"/>
              </a:lnSpc>
            </a:pPr>
            <a:r>
              <a:rPr lang="en-US" sz="2636">
                <a:solidFill>
                  <a:srgbClr val="025F69"/>
                </a:solidFill>
                <a:latin typeface="Montserrat Bold"/>
              </a:rPr>
              <a:t>Điểm dữ liệu tiếp theo là 11 được chèn thử vào cụm có tâm là 12</a:t>
            </a:r>
          </a:p>
          <a:p>
            <a:pPr algn="ctr">
              <a:lnSpc>
                <a:spcPts val="3005"/>
              </a:lnSpc>
            </a:pPr>
            <a:r>
              <a:rPr lang="en-US" sz="2636">
                <a:solidFill>
                  <a:srgbClr val="025F69"/>
                </a:solidFill>
                <a:latin typeface="Montserrat"/>
              </a:rPr>
              <a:t>CF = (3, 67, 1537) &amp; D = 3.54 &lt;  T</a:t>
            </a:r>
          </a:p>
          <a:p>
            <a:pPr algn="ctr">
              <a:lnSpc>
                <a:spcPts val="5851"/>
              </a:lnSpc>
            </a:pPr>
          </a:p>
          <a:p>
            <a:pPr algn="ctr">
              <a:lnSpc>
                <a:spcPts val="3005"/>
              </a:lnSpc>
            </a:pPr>
          </a:p>
          <a:p>
            <a:pPr algn="ctr">
              <a:lnSpc>
                <a:spcPts val="3005"/>
              </a:lnSpc>
            </a:pPr>
          </a:p>
          <a:p>
            <a:pPr algn="ctr">
              <a:lnSpc>
                <a:spcPts val="3005"/>
              </a:lnSpc>
            </a:pPr>
            <a:r>
              <a:rPr lang="en-US" sz="2636">
                <a:solidFill>
                  <a:srgbClr val="06213C"/>
                </a:solidFill>
                <a:latin typeface="Montserrat"/>
              </a:rPr>
              <a:t>Centroid = 22.33 và 11.75</a:t>
            </a:r>
          </a:p>
        </p:txBody>
      </p:sp>
      <p:graphicFrame>
        <p:nvGraphicFramePr>
          <p:cNvPr name="Table 19" id="19"/>
          <p:cNvGraphicFramePr>
            <a:graphicFrameLocks noGrp="true"/>
          </p:cNvGraphicFramePr>
          <p:nvPr/>
        </p:nvGraphicFramePr>
        <p:xfrm>
          <a:off x="6801458" y="2239353"/>
          <a:ext cx="5255260" cy="1066800"/>
        </p:xfrm>
        <a:graphic>
          <a:graphicData uri="http://schemas.openxmlformats.org/drawingml/2006/table">
            <a:tbl>
              <a:tblPr/>
              <a:tblGrid>
                <a:gridCol w="2627630"/>
                <a:gridCol w="2627630"/>
              </a:tblGrid>
              <a:tr h="720859">
                <a:tc>
                  <a:txBody>
                    <a:bodyPr anchor="t" rtlCol="false"/>
                    <a:lstStyle/>
                    <a:p>
                      <a:pPr algn="ctr">
                        <a:lnSpc>
                          <a:spcPts val="4339"/>
                        </a:lnSpc>
                        <a:defRPr/>
                      </a:pPr>
                      <a:r>
                        <a:rPr lang="en-US" sz="3099">
                          <a:solidFill>
                            <a:srgbClr val="000000"/>
                          </a:solidFill>
                          <a:latin typeface="Tex Gyre Termes"/>
                        </a:rPr>
                        <a:t>(3, 67, 1537)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D6722B"/>
                          </a:solidFill>
                          <a:latin typeface="Tex Gyre Termes"/>
                        </a:rPr>
                        <a:t>(4, 47, 571)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graphicFrame>
        <p:nvGraphicFramePr>
          <p:cNvPr name="Table 20" id="20"/>
          <p:cNvGraphicFramePr>
            <a:graphicFrameLocks noGrp="true"/>
          </p:cNvGraphicFramePr>
          <p:nvPr/>
        </p:nvGraphicFramePr>
        <p:xfrm>
          <a:off x="3138672" y="4182453"/>
          <a:ext cx="4477827" cy="1047750"/>
        </p:xfrm>
        <a:graphic>
          <a:graphicData uri="http://schemas.openxmlformats.org/drawingml/2006/table">
            <a:tbl>
              <a:tblPr/>
              <a:tblGrid>
                <a:gridCol w="2205487"/>
                <a:gridCol w="2272340"/>
              </a:tblGrid>
              <a:tr h="695114">
                <a:tc>
                  <a:txBody>
                    <a:bodyPr anchor="t" rtlCol="false"/>
                    <a:lstStyle/>
                    <a:p>
                      <a:pPr algn="ctr">
                        <a:lnSpc>
                          <a:spcPts val="4199"/>
                        </a:lnSpc>
                        <a:defRPr/>
                      </a:pPr>
                      <a:r>
                        <a:rPr lang="en-US" sz="2999">
                          <a:solidFill>
                            <a:srgbClr val="000000"/>
                          </a:solidFill>
                          <a:latin typeface="Tex Gyre Termes"/>
                        </a:rPr>
                        <a:t>(2, 40, 808)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199"/>
                        </a:lnSpc>
                        <a:defRPr/>
                      </a:pPr>
                      <a:r>
                        <a:rPr lang="en-US" sz="2999">
                          <a:solidFill>
                            <a:srgbClr val="191919"/>
                          </a:solidFill>
                          <a:latin typeface="Tex Gyre Termes"/>
                        </a:rPr>
                        <a:t>(1, 27, 729)</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graphicFrame>
        <p:nvGraphicFramePr>
          <p:cNvPr name="Table 21" id="21"/>
          <p:cNvGraphicFramePr>
            <a:graphicFrameLocks noGrp="true"/>
          </p:cNvGraphicFramePr>
          <p:nvPr/>
        </p:nvGraphicFramePr>
        <p:xfrm>
          <a:off x="10516521" y="4182453"/>
          <a:ext cx="4477827" cy="1047750"/>
        </p:xfrm>
        <a:graphic>
          <a:graphicData uri="http://schemas.openxmlformats.org/drawingml/2006/table">
            <a:tbl>
              <a:tblPr/>
              <a:tblGrid>
                <a:gridCol w="2205487"/>
                <a:gridCol w="2272340"/>
              </a:tblGrid>
              <a:tr h="695114">
                <a:tc>
                  <a:txBody>
                    <a:bodyPr anchor="t" rtlCol="false"/>
                    <a:lstStyle/>
                    <a:p>
                      <a:pPr algn="ctr">
                        <a:lnSpc>
                          <a:spcPts val="4199"/>
                        </a:lnSpc>
                        <a:defRPr/>
                      </a:pPr>
                      <a:r>
                        <a:rPr lang="en-US" sz="2999">
                          <a:solidFill>
                            <a:srgbClr val="D36F31"/>
                          </a:solidFill>
                          <a:latin typeface="Tex Gyre Termes"/>
                        </a:rPr>
                        <a:t>(4, 47, 571)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199"/>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Freeform 22" id="22"/>
          <p:cNvSpPr/>
          <p:nvPr/>
        </p:nvSpPr>
        <p:spPr>
          <a:xfrm flipH="false" flipV="false" rot="9807493">
            <a:off x="5399394" y="3537866"/>
            <a:ext cx="1685576" cy="398217"/>
          </a:xfrm>
          <a:custGeom>
            <a:avLst/>
            <a:gdLst/>
            <a:ahLst/>
            <a:cxnLst/>
            <a:rect r="r" b="b" t="t" l="l"/>
            <a:pathLst>
              <a:path h="398217" w="1685576">
                <a:moveTo>
                  <a:pt x="0" y="0"/>
                </a:moveTo>
                <a:lnTo>
                  <a:pt x="1685576" y="0"/>
                </a:lnTo>
                <a:lnTo>
                  <a:pt x="1685576" y="398218"/>
                </a:lnTo>
                <a:lnTo>
                  <a:pt x="0" y="3982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949652">
            <a:off x="11912647" y="3528468"/>
            <a:ext cx="1685576" cy="398217"/>
          </a:xfrm>
          <a:custGeom>
            <a:avLst/>
            <a:gdLst/>
            <a:ahLst/>
            <a:cxnLst/>
            <a:rect r="r" b="b" t="t" l="l"/>
            <a:pathLst>
              <a:path h="398217" w="1685576">
                <a:moveTo>
                  <a:pt x="0" y="0"/>
                </a:moveTo>
                <a:lnTo>
                  <a:pt x="1685576" y="0"/>
                </a:lnTo>
                <a:lnTo>
                  <a:pt x="1685576" y="398218"/>
                </a:lnTo>
                <a:lnTo>
                  <a:pt x="0" y="3982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830306" y="2258403"/>
            <a:ext cx="6786193"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2.4 Ví dụ minh họa</a:t>
            </a:r>
          </a:p>
          <a:p>
            <a:pPr algn="just">
              <a:lnSpc>
                <a:spcPts val="2849"/>
              </a:lnSpc>
            </a:pPr>
          </a:p>
        </p:txBody>
      </p:sp>
      <p:sp>
        <p:nvSpPr>
          <p:cNvPr name="TextBox 14" id="14"/>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graphicFrame>
        <p:nvGraphicFramePr>
          <p:cNvPr name="Table 15" id="15"/>
          <p:cNvGraphicFramePr>
            <a:graphicFrameLocks noGrp="true"/>
          </p:cNvGraphicFramePr>
          <p:nvPr/>
        </p:nvGraphicFramePr>
        <p:xfrm>
          <a:off x="9358065" y="2963253"/>
          <a:ext cx="6768759" cy="4210050"/>
        </p:xfrm>
        <a:graphic>
          <a:graphicData uri="http://schemas.openxmlformats.org/drawingml/2006/table">
            <a:tbl>
              <a:tblPr/>
              <a:tblGrid>
                <a:gridCol w="1750330"/>
                <a:gridCol w="1750330"/>
                <a:gridCol w="3268100"/>
              </a:tblGrid>
              <a:tr h="1052512">
                <a:tc>
                  <a:txBody>
                    <a:bodyPr anchor="t" rtlCol="false"/>
                    <a:lstStyle/>
                    <a:p>
                      <a:pPr algn="ctr">
                        <a:lnSpc>
                          <a:spcPts val="4339"/>
                        </a:lnSpc>
                        <a:defRPr/>
                      </a:pPr>
                      <a:r>
                        <a:rPr lang="en-US" sz="3099">
                          <a:solidFill>
                            <a:srgbClr val="000000"/>
                          </a:solidFill>
                          <a:latin typeface="Tex Gyre Termes Bold"/>
                        </a:rPr>
                        <a:t>CF</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Bold"/>
                        </a:rPr>
                        <a:t>Tâm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Bold"/>
                        </a:rPr>
                        <a:t>Điểm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2512">
                <a:tc>
                  <a:txBody>
                    <a:bodyPr anchor="t" rtlCol="false"/>
                    <a:lstStyle/>
                    <a:p>
                      <a:pPr algn="ctr">
                        <a:lnSpc>
                          <a:spcPts val="4339"/>
                        </a:lnSpc>
                        <a:defRPr/>
                      </a:pPr>
                      <a:r>
                        <a:rPr lang="en-US" sz="3099">
                          <a:solidFill>
                            <a:srgbClr val="000000"/>
                          </a:solidFill>
                          <a:latin typeface="Tex Gyre Termes"/>
                        </a:rPr>
                        <a:t>CF1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{22, 18}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2512">
                <a:tc>
                  <a:txBody>
                    <a:bodyPr anchor="t" rtlCol="false"/>
                    <a:lstStyle/>
                    <a:p>
                      <a:pPr algn="ctr">
                        <a:lnSpc>
                          <a:spcPts val="4339"/>
                        </a:lnSpc>
                        <a:defRPr/>
                      </a:pPr>
                      <a:r>
                        <a:rPr lang="en-US" sz="3099">
                          <a:solidFill>
                            <a:srgbClr val="000000"/>
                          </a:solidFill>
                          <a:latin typeface="Tex Gyre Termes"/>
                        </a:rPr>
                        <a:t>CF2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11.75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{9, 12, 15, 11}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52512">
                <a:tc>
                  <a:txBody>
                    <a:bodyPr anchor="t" rtlCol="false"/>
                    <a:lstStyle/>
                    <a:p>
                      <a:pPr algn="ctr">
                        <a:lnSpc>
                          <a:spcPts val="4339"/>
                        </a:lnSpc>
                        <a:defRPr/>
                      </a:pPr>
                      <a:r>
                        <a:rPr lang="en-US" sz="3099">
                          <a:solidFill>
                            <a:srgbClr val="000000"/>
                          </a:solidFill>
                          <a:latin typeface="Tex Gyre Termes"/>
                        </a:rPr>
                        <a:t>CF3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
        <p:nvSpPr>
          <p:cNvPr name="TextBox 16" id="16"/>
          <p:cNvSpPr txBox="true"/>
          <p:nvPr/>
        </p:nvSpPr>
        <p:spPr>
          <a:xfrm rot="0">
            <a:off x="830306" y="3877653"/>
            <a:ext cx="6188659" cy="2681624"/>
          </a:xfrm>
          <a:prstGeom prst="rect">
            <a:avLst/>
          </a:prstGeom>
        </p:spPr>
        <p:txBody>
          <a:bodyPr anchor="t" rtlCol="false" tIns="0" lIns="0" bIns="0" rIns="0">
            <a:spAutoFit/>
          </a:bodyPr>
          <a:lstStyle/>
          <a:p>
            <a:pPr>
              <a:lnSpc>
                <a:spcPts val="4323"/>
              </a:lnSpc>
            </a:pPr>
            <a:r>
              <a:rPr lang="en-US" sz="2636">
                <a:solidFill>
                  <a:srgbClr val="000000"/>
                </a:solidFill>
                <a:latin typeface="Montserrat"/>
              </a:rPr>
              <a:t>Xét tập dữ liệu một chiều: </a:t>
            </a:r>
          </a:p>
          <a:p>
            <a:pPr>
              <a:lnSpc>
                <a:spcPts val="4323"/>
              </a:lnSpc>
            </a:pPr>
            <a:r>
              <a:rPr lang="en-US" sz="2636">
                <a:solidFill>
                  <a:srgbClr val="000000"/>
                </a:solidFill>
                <a:latin typeface="Montserrat"/>
              </a:rPr>
              <a:t> {22; 9; 12; 15; 18; 27; 11}. </a:t>
            </a:r>
          </a:p>
          <a:p>
            <a:pPr>
              <a:lnSpc>
                <a:spcPts val="4323"/>
              </a:lnSpc>
            </a:pPr>
          </a:p>
          <a:p>
            <a:pPr marL="569118" indent="-284559" lvl="1">
              <a:lnSpc>
                <a:spcPts val="4323"/>
              </a:lnSpc>
              <a:buFont typeface="Arial"/>
              <a:buChar char="•"/>
            </a:pPr>
            <a:r>
              <a:rPr lang="en-US" sz="2636">
                <a:solidFill>
                  <a:srgbClr val="000000"/>
                </a:solidFill>
                <a:latin typeface="Montserrat"/>
              </a:rPr>
              <a:t>B (Branching Factor) là 2. </a:t>
            </a:r>
          </a:p>
          <a:p>
            <a:pPr marL="569118" indent="-284559" lvl="1">
              <a:lnSpc>
                <a:spcPts val="4323"/>
              </a:lnSpc>
              <a:buFont typeface="Arial"/>
              <a:buChar char="•"/>
            </a:pPr>
            <a:r>
              <a:rPr lang="en-US" sz="2636">
                <a:solidFill>
                  <a:srgbClr val="000000"/>
                </a:solidFill>
                <a:latin typeface="Montserrat"/>
              </a:rPr>
              <a:t>T (Threshold) là 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4032729" y="3078745"/>
            <a:ext cx="10961619" cy="2064755"/>
          </a:xfrm>
          <a:prstGeom prst="rect">
            <a:avLst/>
          </a:prstGeom>
        </p:spPr>
        <p:txBody>
          <a:bodyPr anchor="t" rtlCol="false" tIns="0" lIns="0" bIns="0" rIns="0">
            <a:spAutoFit/>
          </a:bodyPr>
          <a:lstStyle/>
          <a:p>
            <a:pPr algn="ctr">
              <a:lnSpc>
                <a:spcPts val="8233"/>
              </a:lnSpc>
            </a:pPr>
            <a:r>
              <a:rPr lang="en-US" sz="6534" spc="-385">
                <a:solidFill>
                  <a:srgbClr val="03606B"/>
                </a:solidFill>
                <a:latin typeface="Montserrat Bold"/>
              </a:rPr>
              <a:t>CHƯƠNG 3: </a:t>
            </a:r>
          </a:p>
          <a:p>
            <a:pPr algn="ctr">
              <a:lnSpc>
                <a:spcPts val="8233"/>
              </a:lnSpc>
            </a:pPr>
            <a:r>
              <a:rPr lang="en-US" sz="6534" spc="-385">
                <a:solidFill>
                  <a:srgbClr val="03606B"/>
                </a:solidFill>
                <a:latin typeface="Montserrat"/>
              </a:rPr>
              <a:t>TIỀN XỬ LÝ</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graphicFrame>
        <p:nvGraphicFramePr>
          <p:cNvPr name="Table 9" id="9"/>
          <p:cNvGraphicFramePr>
            <a:graphicFrameLocks noGrp="true"/>
          </p:cNvGraphicFramePr>
          <p:nvPr/>
        </p:nvGraphicFramePr>
        <p:xfrm>
          <a:off x="4352792" y="1028700"/>
          <a:ext cx="10459612" cy="8896350"/>
        </p:xfrm>
        <a:graphic>
          <a:graphicData uri="http://schemas.openxmlformats.org/drawingml/2006/table">
            <a:tbl>
              <a:tblPr/>
              <a:tblGrid>
                <a:gridCol w="935685"/>
                <a:gridCol w="3117079"/>
                <a:gridCol w="6406847"/>
              </a:tblGrid>
              <a:tr h="496363">
                <a:tc>
                  <a:txBody>
                    <a:bodyPr anchor="t" rtlCol="false"/>
                    <a:lstStyle/>
                    <a:p>
                      <a:pPr algn="ctr">
                        <a:lnSpc>
                          <a:spcPts val="2379"/>
                        </a:lnSpc>
                        <a:defRPr/>
                      </a:pPr>
                      <a:r>
                        <a:rPr lang="en-US" sz="1699">
                          <a:solidFill>
                            <a:srgbClr val="000000"/>
                          </a:solidFill>
                          <a:latin typeface="Montserrat Bold"/>
                        </a:rPr>
                        <a:t>STT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79"/>
                        </a:lnSpc>
                        <a:defRPr/>
                      </a:pPr>
                      <a:r>
                        <a:rPr lang="en-US" sz="1699">
                          <a:solidFill>
                            <a:srgbClr val="000000"/>
                          </a:solidFill>
                          <a:latin typeface="Montserrat Bold"/>
                        </a:rPr>
                        <a:t>Tên thuộc tính</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79"/>
                        </a:lnSpc>
                        <a:defRPr/>
                      </a:pPr>
                      <a:r>
                        <a:rPr lang="en-US" sz="1699">
                          <a:solidFill>
                            <a:srgbClr val="000000"/>
                          </a:solidFill>
                          <a:latin typeface="Montserrat Bold"/>
                        </a:rPr>
                        <a:t>Ý nghĩa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cust_id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Mã khách hàng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balance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Số dư tài khoản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balance_frequency</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Tần suất cập nhật tài khoản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purchases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Tổng số tiền giao dịch từ tài khoản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oneoff_purchases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Số tiền tối đa trong 1 lần mua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7272">
                <a:tc>
                  <a:txBody>
                    <a:bodyPr anchor="t" rtlCol="false"/>
                    <a:lstStyle/>
                    <a:p>
                      <a:pPr algn="ctr">
                        <a:lnSpc>
                          <a:spcPts val="1959"/>
                        </a:lnSpc>
                        <a:defRPr/>
                      </a:pPr>
                      <a:r>
                        <a:rPr lang="en-US" sz="1399">
                          <a:solidFill>
                            <a:srgbClr val="000000"/>
                          </a:solidFill>
                          <a:latin typeface="Montserrat Bold"/>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installments_purchases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Số tiền trả góp là số tiền mà khách đã chi cho các giao dịch trả góp</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cash_advance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Tiền mặt trả trước</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purchases_frequency</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Tần suất mua hàng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9</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oneoff_purchases_frequency</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Tần suất mua sắm trả trong một lần (không trả góp) </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7272">
                <a:tc>
                  <a:txBody>
                    <a:bodyPr anchor="t" rtlCol="false"/>
                    <a:lstStyle/>
                    <a:p>
                      <a:pPr algn="ctr">
                        <a:lnSpc>
                          <a:spcPts val="1959"/>
                        </a:lnSpc>
                        <a:defRPr/>
                      </a:pPr>
                      <a:r>
                        <a:rPr lang="en-US" sz="1399">
                          <a:solidFill>
                            <a:srgbClr val="000000"/>
                          </a:solidFill>
                          <a:latin typeface="Montserrat Bold"/>
                        </a:rPr>
                        <a:t>10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purchases_installments_frequency</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Tần suất mua sắm trả góp</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11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cash_advance_frequency</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Tần suất thanh toán tiền mặt trả trước</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12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cash_advance_trx</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Số lượng giao dịch “tiền mặt trả trước” (biến rời rạc)</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13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purchases_trx</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Số lượng mua sắm </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14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credit_limit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Hạn mức tín dụng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15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payments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Số tiền thanh toán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16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minimun_payments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Số tiền thanh toán ít nhất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17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prc_full_payment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Tỉ lệ thanh toán đầy đủ của người dùng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9090">
                <a:tc>
                  <a:txBody>
                    <a:bodyPr anchor="t" rtlCol="false"/>
                    <a:lstStyle/>
                    <a:p>
                      <a:pPr algn="ctr">
                        <a:lnSpc>
                          <a:spcPts val="1959"/>
                        </a:lnSpc>
                        <a:defRPr/>
                      </a:pPr>
                      <a:r>
                        <a:rPr lang="en-US" sz="1399">
                          <a:solidFill>
                            <a:srgbClr val="000000"/>
                          </a:solidFill>
                          <a:latin typeface="Montserrat Bold"/>
                        </a:rPr>
                        <a:t>18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tenure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Montserrat Bold"/>
                        </a:rPr>
                        <a:t>Thời hạn tín dụng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3"/>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0" id="10"/>
          <p:cNvSpPr/>
          <p:nvPr/>
        </p:nvSpPr>
        <p:spPr>
          <a:xfrm flipH="false" flipV="false" rot="0">
            <a:off x="7937999" y="3976865"/>
            <a:ext cx="9042908" cy="5168435"/>
          </a:xfrm>
          <a:custGeom>
            <a:avLst/>
            <a:gdLst/>
            <a:ahLst/>
            <a:cxnLst/>
            <a:rect r="r" b="b" t="t" l="l"/>
            <a:pathLst>
              <a:path h="5168435" w="9042908">
                <a:moveTo>
                  <a:pt x="0" y="0"/>
                </a:moveTo>
                <a:lnTo>
                  <a:pt x="9042907" y="0"/>
                </a:lnTo>
                <a:lnTo>
                  <a:pt x="9042907" y="5168435"/>
                </a:lnTo>
                <a:lnTo>
                  <a:pt x="0" y="5168435"/>
                </a:lnTo>
                <a:lnTo>
                  <a:pt x="0" y="0"/>
                </a:lnTo>
                <a:close/>
              </a:path>
            </a:pathLst>
          </a:custGeom>
          <a:blipFill>
            <a:blip r:embed="rId4"/>
            <a:stretch>
              <a:fillRect l="0" t="-4978" r="0" b="0"/>
            </a:stretch>
          </a:blipFill>
        </p:spPr>
      </p:sp>
      <p:sp>
        <p:nvSpPr>
          <p:cNvPr name="Freeform 11" id="11"/>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42736" y="3452263"/>
            <a:ext cx="6756957" cy="4458672"/>
          </a:xfrm>
          <a:custGeom>
            <a:avLst/>
            <a:gdLst/>
            <a:ahLst/>
            <a:cxnLst/>
            <a:rect r="r" b="b" t="t" l="l"/>
            <a:pathLst>
              <a:path h="4458672" w="6756957">
                <a:moveTo>
                  <a:pt x="0" y="0"/>
                </a:moveTo>
                <a:lnTo>
                  <a:pt x="6756956" y="0"/>
                </a:lnTo>
                <a:lnTo>
                  <a:pt x="6756956" y="4458672"/>
                </a:lnTo>
                <a:lnTo>
                  <a:pt x="0" y="4458672"/>
                </a:lnTo>
                <a:lnTo>
                  <a:pt x="0" y="0"/>
                </a:lnTo>
                <a:close/>
              </a:path>
            </a:pathLst>
          </a:custGeom>
          <a:blipFill>
            <a:blip r:embed="rId7"/>
            <a:stretch>
              <a:fillRect l="0" t="0" r="0" b="0"/>
            </a:stretch>
          </a:blipFill>
        </p:spPr>
      </p:sp>
      <p:sp>
        <p:nvSpPr>
          <p:cNvPr name="Freeform 13" id="13"/>
          <p:cNvSpPr/>
          <p:nvPr/>
        </p:nvSpPr>
        <p:spPr>
          <a:xfrm flipH="false" flipV="false" rot="0">
            <a:off x="9144000" y="2358178"/>
            <a:ext cx="7433436" cy="1466287"/>
          </a:xfrm>
          <a:custGeom>
            <a:avLst/>
            <a:gdLst/>
            <a:ahLst/>
            <a:cxnLst/>
            <a:rect r="r" b="b" t="t" l="l"/>
            <a:pathLst>
              <a:path h="1466287" w="7433436">
                <a:moveTo>
                  <a:pt x="0" y="0"/>
                </a:moveTo>
                <a:lnTo>
                  <a:pt x="7433436" y="0"/>
                </a:lnTo>
                <a:lnTo>
                  <a:pt x="7433436" y="1466287"/>
                </a:lnTo>
                <a:lnTo>
                  <a:pt x="0" y="14662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2016641" y="3322261"/>
            <a:ext cx="3035301" cy="323434"/>
          </a:xfrm>
          <a:custGeom>
            <a:avLst/>
            <a:gdLst/>
            <a:ahLst/>
            <a:cxnLst/>
            <a:rect r="r" b="b" t="t" l="l"/>
            <a:pathLst>
              <a:path h="323434" w="3035301">
                <a:moveTo>
                  <a:pt x="0" y="0"/>
                </a:moveTo>
                <a:lnTo>
                  <a:pt x="3035301" y="0"/>
                </a:lnTo>
                <a:lnTo>
                  <a:pt x="3035301" y="323434"/>
                </a:lnTo>
                <a:lnTo>
                  <a:pt x="0" y="323434"/>
                </a:lnTo>
                <a:lnTo>
                  <a:pt x="0" y="0"/>
                </a:lnTo>
                <a:close/>
              </a:path>
            </a:pathLst>
          </a:custGeom>
          <a:blipFill>
            <a:blip r:embed="rId10"/>
            <a:stretch>
              <a:fillRect l="-188547" t="-1328891" r="-4766" b="-252526"/>
            </a:stretch>
          </a:blipFill>
        </p:spPr>
      </p:sp>
      <p:sp>
        <p:nvSpPr>
          <p:cNvPr name="Freeform 15" id="15"/>
          <p:cNvSpPr/>
          <p:nvPr/>
        </p:nvSpPr>
        <p:spPr>
          <a:xfrm flipH="false" flipV="false" rot="0">
            <a:off x="9485304" y="3357490"/>
            <a:ext cx="2418394" cy="323434"/>
          </a:xfrm>
          <a:custGeom>
            <a:avLst/>
            <a:gdLst/>
            <a:ahLst/>
            <a:cxnLst/>
            <a:rect r="r" b="b" t="t" l="l"/>
            <a:pathLst>
              <a:path h="323434" w="2418394">
                <a:moveTo>
                  <a:pt x="0" y="0"/>
                </a:moveTo>
                <a:lnTo>
                  <a:pt x="2418394" y="0"/>
                </a:lnTo>
                <a:lnTo>
                  <a:pt x="2418394" y="323434"/>
                </a:lnTo>
                <a:lnTo>
                  <a:pt x="0" y="323434"/>
                </a:lnTo>
                <a:lnTo>
                  <a:pt x="0" y="0"/>
                </a:lnTo>
                <a:close/>
              </a:path>
            </a:pathLst>
          </a:custGeom>
          <a:blipFill>
            <a:blip r:embed="rId10"/>
            <a:stretch>
              <a:fillRect l="0" t="-1458873" r="-299963" b="-267911"/>
            </a:stretch>
          </a:blipFill>
        </p:spPr>
      </p:sp>
      <p:sp>
        <p:nvSpPr>
          <p:cNvPr name="Freeform 16" id="16"/>
          <p:cNvSpPr/>
          <p:nvPr/>
        </p:nvSpPr>
        <p:spPr>
          <a:xfrm flipH="false" flipV="false" rot="0">
            <a:off x="9717330" y="3039107"/>
            <a:ext cx="1687187" cy="341709"/>
          </a:xfrm>
          <a:custGeom>
            <a:avLst/>
            <a:gdLst/>
            <a:ahLst/>
            <a:cxnLst/>
            <a:rect r="r" b="b" t="t" l="l"/>
            <a:pathLst>
              <a:path h="341709" w="1687187">
                <a:moveTo>
                  <a:pt x="0" y="0"/>
                </a:moveTo>
                <a:lnTo>
                  <a:pt x="1687188" y="0"/>
                </a:lnTo>
                <a:lnTo>
                  <a:pt x="1687188" y="341709"/>
                </a:lnTo>
                <a:lnTo>
                  <a:pt x="0" y="341709"/>
                </a:lnTo>
                <a:lnTo>
                  <a:pt x="0" y="0"/>
                </a:lnTo>
                <a:close/>
              </a:path>
            </a:pathLst>
          </a:custGeom>
          <a:blipFill>
            <a:blip r:embed="rId10"/>
            <a:stretch>
              <a:fillRect l="-13422" t="-1131658" r="-430279" b="-408152"/>
            </a:stretch>
          </a:blipFill>
        </p:spPr>
      </p:sp>
      <p:sp>
        <p:nvSpPr>
          <p:cNvPr name="Freeform 17" id="17"/>
          <p:cNvSpPr/>
          <p:nvPr/>
        </p:nvSpPr>
        <p:spPr>
          <a:xfrm flipH="false" flipV="false" rot="0">
            <a:off x="10694501" y="2552382"/>
            <a:ext cx="5257512" cy="438710"/>
          </a:xfrm>
          <a:custGeom>
            <a:avLst/>
            <a:gdLst/>
            <a:ahLst/>
            <a:cxnLst/>
            <a:rect r="r" b="b" t="t" l="l"/>
            <a:pathLst>
              <a:path h="438710" w="5257512">
                <a:moveTo>
                  <a:pt x="0" y="0"/>
                </a:moveTo>
                <a:lnTo>
                  <a:pt x="5257512" y="0"/>
                </a:lnTo>
                <a:lnTo>
                  <a:pt x="5257512" y="438709"/>
                </a:lnTo>
                <a:lnTo>
                  <a:pt x="0" y="438709"/>
                </a:lnTo>
                <a:lnTo>
                  <a:pt x="0" y="0"/>
                </a:lnTo>
                <a:close/>
              </a:path>
            </a:pathLst>
          </a:custGeom>
          <a:blipFill>
            <a:blip r:embed="rId10"/>
            <a:stretch>
              <a:fillRect l="-79379" t="0" r="-4028" b="-1242600"/>
            </a:stretch>
          </a:blipFill>
        </p:spPr>
      </p:sp>
      <p:sp>
        <p:nvSpPr>
          <p:cNvPr name="Freeform 18" id="18"/>
          <p:cNvSpPr/>
          <p:nvPr/>
        </p:nvSpPr>
        <p:spPr>
          <a:xfrm flipH="false" flipV="false" rot="0">
            <a:off x="12130393" y="3039107"/>
            <a:ext cx="2965175" cy="318383"/>
          </a:xfrm>
          <a:custGeom>
            <a:avLst/>
            <a:gdLst/>
            <a:ahLst/>
            <a:cxnLst/>
            <a:rect r="r" b="b" t="t" l="l"/>
            <a:pathLst>
              <a:path h="318383" w="2965175">
                <a:moveTo>
                  <a:pt x="0" y="0"/>
                </a:moveTo>
                <a:lnTo>
                  <a:pt x="2965174" y="0"/>
                </a:lnTo>
                <a:lnTo>
                  <a:pt x="2965174" y="318383"/>
                </a:lnTo>
                <a:lnTo>
                  <a:pt x="0" y="318383"/>
                </a:lnTo>
                <a:lnTo>
                  <a:pt x="0" y="0"/>
                </a:lnTo>
                <a:close/>
              </a:path>
            </a:pathLst>
          </a:custGeom>
          <a:blipFill>
            <a:blip r:embed="rId10"/>
            <a:stretch>
              <a:fillRect l="-213762" t="-1249493" r="-5725" b="-468036"/>
            </a:stretch>
          </a:blipFill>
        </p:spPr>
      </p:sp>
      <p:sp>
        <p:nvSpPr>
          <p:cNvPr name="TextBox 19" id="19"/>
          <p:cNvSpPr txBox="true"/>
          <p:nvPr/>
        </p:nvSpPr>
        <p:spPr>
          <a:xfrm rot="0">
            <a:off x="2793157" y="1876456"/>
            <a:ext cx="1986330" cy="522732"/>
          </a:xfrm>
          <a:prstGeom prst="rect">
            <a:avLst/>
          </a:prstGeom>
        </p:spPr>
        <p:txBody>
          <a:bodyPr anchor="t" rtlCol="false" tIns="0" lIns="0" bIns="0" rIns="0">
            <a:spAutoFit/>
          </a:bodyPr>
          <a:lstStyle/>
          <a:p>
            <a:pPr algn="just">
              <a:lnSpc>
                <a:spcPts val="4104"/>
              </a:lnSpc>
            </a:pPr>
            <a:r>
              <a:rPr lang="en-US" sz="3600">
                <a:solidFill>
                  <a:srgbClr val="025F69"/>
                </a:solidFill>
                <a:latin typeface="Montserrat Bold"/>
              </a:rPr>
              <a:t>Xóa cột:</a:t>
            </a:r>
          </a:p>
        </p:txBody>
      </p:sp>
      <p:sp>
        <p:nvSpPr>
          <p:cNvPr name="TextBox 20" id="20"/>
          <p:cNvSpPr txBox="true"/>
          <p:nvPr/>
        </p:nvSpPr>
        <p:spPr>
          <a:xfrm rot="0">
            <a:off x="140832" y="1262771"/>
            <a:ext cx="3342609"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3:  TIỀN XỬ LÝ</a:t>
            </a:r>
          </a:p>
        </p:txBody>
      </p:sp>
      <p:sp>
        <p:nvSpPr>
          <p:cNvPr name="TextBox 21" id="21"/>
          <p:cNvSpPr txBox="true"/>
          <p:nvPr/>
        </p:nvSpPr>
        <p:spPr>
          <a:xfrm rot="0">
            <a:off x="11267663" y="1876456"/>
            <a:ext cx="3419068" cy="522732"/>
          </a:xfrm>
          <a:prstGeom prst="rect">
            <a:avLst/>
          </a:prstGeom>
        </p:spPr>
        <p:txBody>
          <a:bodyPr anchor="t" rtlCol="false" tIns="0" lIns="0" bIns="0" rIns="0">
            <a:spAutoFit/>
          </a:bodyPr>
          <a:lstStyle/>
          <a:p>
            <a:pPr algn="just">
              <a:lnSpc>
                <a:spcPts val="4104"/>
              </a:lnSpc>
            </a:pPr>
            <a:r>
              <a:rPr lang="en-US" sz="3600">
                <a:solidFill>
                  <a:srgbClr val="025F69"/>
                </a:solidFill>
                <a:latin typeface="Montserrat Bold"/>
              </a:rPr>
              <a:t>Xử lý missing: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5"/>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140832" y="1262771"/>
            <a:ext cx="3342609"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3:  TIỀN XỬ LÝ</a:t>
            </a:r>
          </a:p>
        </p:txBody>
      </p:sp>
      <p:sp>
        <p:nvSpPr>
          <p:cNvPr name="Freeform 14" id="14"/>
          <p:cNvSpPr/>
          <p:nvPr/>
        </p:nvSpPr>
        <p:spPr>
          <a:xfrm flipH="false" flipV="false" rot="0">
            <a:off x="2692087" y="2938046"/>
            <a:ext cx="12903826" cy="6821712"/>
          </a:xfrm>
          <a:custGeom>
            <a:avLst/>
            <a:gdLst/>
            <a:ahLst/>
            <a:cxnLst/>
            <a:rect r="r" b="b" t="t" l="l"/>
            <a:pathLst>
              <a:path h="6821712" w="12903826">
                <a:moveTo>
                  <a:pt x="0" y="0"/>
                </a:moveTo>
                <a:lnTo>
                  <a:pt x="12903826" y="0"/>
                </a:lnTo>
                <a:lnTo>
                  <a:pt x="12903826" y="6821712"/>
                </a:lnTo>
                <a:lnTo>
                  <a:pt x="0" y="6821712"/>
                </a:lnTo>
                <a:lnTo>
                  <a:pt x="0" y="0"/>
                </a:lnTo>
                <a:close/>
              </a:path>
            </a:pathLst>
          </a:custGeom>
          <a:blipFill>
            <a:blip r:embed="rId6"/>
            <a:stretch>
              <a:fillRect l="0" t="0" r="0" b="0"/>
            </a:stretch>
          </a:blipFill>
        </p:spPr>
      </p:sp>
      <p:sp>
        <p:nvSpPr>
          <p:cNvPr name="TextBox 15" id="15"/>
          <p:cNvSpPr txBox="true"/>
          <p:nvPr/>
        </p:nvSpPr>
        <p:spPr>
          <a:xfrm rot="0">
            <a:off x="482787" y="2415314"/>
            <a:ext cx="3754357" cy="522732"/>
          </a:xfrm>
          <a:prstGeom prst="rect">
            <a:avLst/>
          </a:prstGeom>
        </p:spPr>
        <p:txBody>
          <a:bodyPr anchor="t" rtlCol="false" tIns="0" lIns="0" bIns="0" rIns="0">
            <a:spAutoFit/>
          </a:bodyPr>
          <a:lstStyle/>
          <a:p>
            <a:pPr algn="just">
              <a:lnSpc>
                <a:spcPts val="4104"/>
              </a:lnSpc>
            </a:pPr>
            <a:r>
              <a:rPr lang="en-US" sz="3600">
                <a:solidFill>
                  <a:srgbClr val="025F69"/>
                </a:solidFill>
                <a:latin typeface="Montserrat Bold"/>
              </a:rPr>
              <a:t>Xử lý outliers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2473900" y="3034742"/>
            <a:ext cx="13340200" cy="2044479"/>
          </a:xfrm>
          <a:prstGeom prst="rect">
            <a:avLst/>
          </a:prstGeom>
        </p:spPr>
        <p:txBody>
          <a:bodyPr anchor="t" rtlCol="false" tIns="0" lIns="0" bIns="0" rIns="0">
            <a:spAutoFit/>
          </a:bodyPr>
          <a:lstStyle/>
          <a:p>
            <a:pPr algn="ctr">
              <a:lnSpc>
                <a:spcPts val="8168"/>
              </a:lnSpc>
            </a:pPr>
            <a:r>
              <a:rPr lang="en-US" sz="6534" spc="-333">
                <a:solidFill>
                  <a:srgbClr val="03606B"/>
                </a:solidFill>
                <a:latin typeface="Montserrat Bold"/>
              </a:rPr>
              <a:t>CHƯƠNG 1: </a:t>
            </a:r>
          </a:p>
          <a:p>
            <a:pPr algn="ctr">
              <a:lnSpc>
                <a:spcPts val="8168"/>
              </a:lnSpc>
            </a:pPr>
            <a:r>
              <a:rPr lang="en-US" sz="6534" spc="-333">
                <a:solidFill>
                  <a:srgbClr val="03606B"/>
                </a:solidFill>
                <a:latin typeface="Montserrat Bold"/>
              </a:rPr>
              <a:t>TỔNG QUAN ĐỀ TÀI</a:t>
            </a:r>
          </a:p>
        </p:txBody>
      </p:sp>
      <p:sp>
        <p:nvSpPr>
          <p:cNvPr name="TextBox 10" id="10"/>
          <p:cNvSpPr txBox="true"/>
          <p:nvPr/>
        </p:nvSpPr>
        <p:spPr>
          <a:xfrm rot="0">
            <a:off x="3447221" y="5741121"/>
            <a:ext cx="11813867" cy="2114550"/>
          </a:xfrm>
          <a:prstGeom prst="rect">
            <a:avLst/>
          </a:prstGeom>
        </p:spPr>
        <p:txBody>
          <a:bodyPr anchor="t" rtlCol="false" tIns="0" lIns="0" bIns="0" rIns="0">
            <a:spAutoFit/>
          </a:bodyPr>
          <a:lstStyle/>
          <a:p>
            <a:pPr algn="ctr">
              <a:lnSpc>
                <a:spcPts val="4200"/>
              </a:lnSpc>
            </a:pPr>
            <a:r>
              <a:rPr lang="en-US" sz="3000" spc="60">
                <a:solidFill>
                  <a:srgbClr val="212423"/>
                </a:solidFill>
                <a:latin typeface="Montserrat"/>
              </a:rPr>
              <a:t>Bộ dữ liệu “Customer Dataset” chứa các thông tin về hành vi sử dụng thẻ tín dụng của khách hàng trong thời gian 6 tháng. </a:t>
            </a:r>
          </a:p>
          <a:p>
            <a:pPr algn="ctr">
              <a:lnSpc>
                <a:spcPts val="4200"/>
              </a:lnSpc>
            </a:pPr>
            <a:r>
              <a:rPr lang="en-US" sz="3000" spc="60">
                <a:solidFill>
                  <a:srgbClr val="025F69"/>
                </a:solidFill>
                <a:latin typeface="Montserrat Bold"/>
              </a:rPr>
              <a:t>Bộ dữ liệu bao gồm 18 thuộc tính và 8950 dòng.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5"/>
            <a:stretch>
              <a:fillRect l="0" t="-9652" r="0" b="-9652"/>
            </a:stretch>
          </a:blipFill>
        </p:spPr>
      </p:sp>
      <p:grpSp>
        <p:nvGrpSpPr>
          <p:cNvPr name="Group 4" id="4"/>
          <p:cNvGrpSpPr/>
          <p:nvPr/>
        </p:nvGrpSpPr>
        <p:grpSpPr>
          <a:xfrm rot="0">
            <a:off x="1028700" y="0"/>
            <a:ext cx="13965648" cy="320950"/>
            <a:chOff x="0" y="0"/>
            <a:chExt cx="3678195" cy="84530"/>
          </a:xfrm>
        </p:grpSpPr>
        <p:sp>
          <p:nvSpPr>
            <p:cNvPr name="Freeform 5" id="5"/>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6" id="6"/>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4994348" y="0"/>
            <a:ext cx="2264952" cy="320950"/>
            <a:chOff x="0" y="0"/>
            <a:chExt cx="596531" cy="84530"/>
          </a:xfrm>
        </p:grpSpPr>
        <p:sp>
          <p:nvSpPr>
            <p:cNvPr name="Freeform 8" id="8"/>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9" id="9"/>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1" id="11"/>
          <p:cNvSpPr/>
          <p:nvPr/>
        </p:nvSpPr>
        <p:spPr>
          <a:xfrm flipH="false" flipV="false" rot="0">
            <a:off x="2691264" y="2602938"/>
            <a:ext cx="12905472" cy="6817985"/>
          </a:xfrm>
          <a:custGeom>
            <a:avLst/>
            <a:gdLst/>
            <a:ahLst/>
            <a:cxnLst/>
            <a:rect r="r" b="b" t="t" l="l"/>
            <a:pathLst>
              <a:path h="6817985" w="12905472">
                <a:moveTo>
                  <a:pt x="0" y="0"/>
                </a:moveTo>
                <a:lnTo>
                  <a:pt x="12905472" y="0"/>
                </a:lnTo>
                <a:lnTo>
                  <a:pt x="12905472" y="6817986"/>
                </a:lnTo>
                <a:lnTo>
                  <a:pt x="0" y="6817986"/>
                </a:lnTo>
                <a:lnTo>
                  <a:pt x="0" y="0"/>
                </a:lnTo>
                <a:close/>
              </a:path>
            </a:pathLst>
          </a:custGeom>
          <a:blipFill>
            <a:blip r:embed="rId6"/>
            <a:stretch>
              <a:fillRect l="0" t="0" r="0" b="0"/>
            </a:stretch>
          </a:blipFill>
        </p:spPr>
      </p:sp>
      <p:sp>
        <p:nvSpPr>
          <p:cNvPr name="TextBox 12" id="12"/>
          <p:cNvSpPr txBox="true"/>
          <p:nvPr/>
        </p:nvSpPr>
        <p:spPr>
          <a:xfrm rot="0">
            <a:off x="830306" y="2281831"/>
            <a:ext cx="3754357" cy="522732"/>
          </a:xfrm>
          <a:prstGeom prst="rect">
            <a:avLst/>
          </a:prstGeom>
        </p:spPr>
        <p:txBody>
          <a:bodyPr anchor="t" rtlCol="false" tIns="0" lIns="0" bIns="0" rIns="0">
            <a:spAutoFit/>
          </a:bodyPr>
          <a:lstStyle/>
          <a:p>
            <a:pPr algn="just">
              <a:lnSpc>
                <a:spcPts val="4104"/>
              </a:lnSpc>
            </a:pPr>
            <a:r>
              <a:rPr lang="en-US" sz="3600">
                <a:solidFill>
                  <a:srgbClr val="025F69"/>
                </a:solidFill>
                <a:latin typeface="Montserrat Bold"/>
              </a:rPr>
              <a:t>Xử lý outliers</a:t>
            </a:r>
          </a:p>
        </p:txBody>
      </p:sp>
      <p:sp>
        <p:nvSpPr>
          <p:cNvPr name="TextBox 13" id="13"/>
          <p:cNvSpPr txBox="true"/>
          <p:nvPr/>
        </p:nvSpPr>
        <p:spPr>
          <a:xfrm rot="0">
            <a:off x="140832" y="1262771"/>
            <a:ext cx="3342609"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3:  TIỀN XỬ LÝ</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2655217" y="4083315"/>
            <a:ext cx="12977566" cy="1780894"/>
          </a:xfrm>
          <a:prstGeom prst="rect">
            <a:avLst/>
          </a:prstGeom>
        </p:spPr>
        <p:txBody>
          <a:bodyPr anchor="t" rtlCol="false" tIns="0" lIns="0" bIns="0" rIns="0">
            <a:spAutoFit/>
          </a:bodyPr>
          <a:lstStyle/>
          <a:p>
            <a:pPr algn="ctr">
              <a:lnSpc>
                <a:spcPts val="6404"/>
              </a:lnSpc>
            </a:pPr>
            <a:r>
              <a:rPr lang="en-US" sz="6534" spc="-385">
                <a:solidFill>
                  <a:srgbClr val="03606B"/>
                </a:solidFill>
                <a:latin typeface="Montserrat Bold"/>
              </a:rPr>
              <a:t>CHƯƠNG 4: </a:t>
            </a:r>
          </a:p>
          <a:p>
            <a:pPr algn="ctr">
              <a:lnSpc>
                <a:spcPts val="8233"/>
              </a:lnSpc>
            </a:pPr>
            <a:r>
              <a:rPr lang="en-US" sz="6534" spc="-385">
                <a:solidFill>
                  <a:srgbClr val="03606B"/>
                </a:solidFill>
                <a:latin typeface="Montserrat"/>
              </a:rPr>
              <a:t>XÂY DỰNG MÔ HÌNH</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980906" y="8979906"/>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321001" y="1174188"/>
            <a:ext cx="8345884" cy="571500"/>
            <a:chOff x="0" y="0"/>
            <a:chExt cx="11127846" cy="762000"/>
          </a:xfrm>
        </p:grpSpPr>
        <p:sp>
          <p:nvSpPr>
            <p:cNvPr name="AutoShape 11" id="11"/>
            <p:cNvSpPr/>
            <p:nvPr/>
          </p:nvSpPr>
          <p:spPr>
            <a:xfrm>
              <a:off x="0" y="381000"/>
              <a:ext cx="10358941" cy="0"/>
            </a:xfrm>
            <a:prstGeom prst="line">
              <a:avLst/>
            </a:prstGeom>
            <a:ln cap="rnd" w="762000">
              <a:solidFill>
                <a:srgbClr val="025F69"/>
              </a:solidFill>
              <a:prstDash val="solid"/>
              <a:headEnd type="none" len="sm" w="sm"/>
              <a:tailEnd type="none" len="sm" w="sm"/>
            </a:ln>
          </p:spPr>
        </p:sp>
        <p:sp>
          <p:nvSpPr>
            <p:cNvPr name="TextBox 12" id="12"/>
            <p:cNvSpPr txBox="true"/>
            <p:nvPr/>
          </p:nvSpPr>
          <p:spPr>
            <a:xfrm rot="0">
              <a:off x="3282443" y="130810"/>
              <a:ext cx="7845402" cy="462280"/>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4:  XÂY DỰNG MÔ HÌNH</a:t>
              </a:r>
            </a:p>
          </p:txBody>
        </p:sp>
      </p:grpSp>
      <p:sp>
        <p:nvSpPr>
          <p:cNvPr name="Freeform 13" id="13"/>
          <p:cNvSpPr/>
          <p:nvPr/>
        </p:nvSpPr>
        <p:spPr>
          <a:xfrm flipH="false" flipV="false" rot="0">
            <a:off x="4119709" y="2705406"/>
            <a:ext cx="10048581" cy="6656169"/>
          </a:xfrm>
          <a:custGeom>
            <a:avLst/>
            <a:gdLst/>
            <a:ahLst/>
            <a:cxnLst/>
            <a:rect r="r" b="b" t="t" l="l"/>
            <a:pathLst>
              <a:path h="6656169" w="10048581">
                <a:moveTo>
                  <a:pt x="0" y="0"/>
                </a:moveTo>
                <a:lnTo>
                  <a:pt x="10048582" y="0"/>
                </a:lnTo>
                <a:lnTo>
                  <a:pt x="10048582" y="6656169"/>
                </a:lnTo>
                <a:lnTo>
                  <a:pt x="0" y="6656169"/>
                </a:lnTo>
                <a:lnTo>
                  <a:pt x="0" y="0"/>
                </a:lnTo>
                <a:close/>
              </a:path>
            </a:pathLst>
          </a:custGeom>
          <a:blipFill>
            <a:blip r:embed="rId5"/>
            <a:stretch>
              <a:fillRect l="0" t="0" r="0" b="0"/>
            </a:stretch>
          </a:blipFill>
        </p:spPr>
      </p:sp>
      <p:sp>
        <p:nvSpPr>
          <p:cNvPr name="TextBox 14" id="14"/>
          <p:cNvSpPr txBox="true"/>
          <p:nvPr/>
        </p:nvSpPr>
        <p:spPr>
          <a:xfrm rot="0">
            <a:off x="0" y="1802838"/>
            <a:ext cx="8403228" cy="613410"/>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Bold"/>
              </a:rPr>
              <a:t>4.1. Tìm ngưỡng Threshold hợp lý:</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3"/>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321001" y="1174188"/>
            <a:ext cx="8345884" cy="571500"/>
            <a:chOff x="0" y="0"/>
            <a:chExt cx="11127846" cy="762000"/>
          </a:xfrm>
        </p:grpSpPr>
        <p:sp>
          <p:nvSpPr>
            <p:cNvPr name="AutoShape 10" id="10"/>
            <p:cNvSpPr/>
            <p:nvPr/>
          </p:nvSpPr>
          <p:spPr>
            <a:xfrm>
              <a:off x="0" y="381000"/>
              <a:ext cx="10358941" cy="0"/>
            </a:xfrm>
            <a:prstGeom prst="line">
              <a:avLst/>
            </a:prstGeom>
            <a:ln cap="rnd" w="762000">
              <a:solidFill>
                <a:srgbClr val="025F69"/>
              </a:solidFill>
              <a:prstDash val="solid"/>
              <a:headEnd type="none" len="sm" w="sm"/>
              <a:tailEnd type="none" len="sm" w="sm"/>
            </a:ln>
          </p:spPr>
        </p:sp>
        <p:sp>
          <p:nvSpPr>
            <p:cNvPr name="TextBox 11" id="11"/>
            <p:cNvSpPr txBox="true"/>
            <p:nvPr/>
          </p:nvSpPr>
          <p:spPr>
            <a:xfrm rot="0">
              <a:off x="3282443" y="130810"/>
              <a:ext cx="7845402" cy="462280"/>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4:  XÂY DỰNG MÔ HÌNH</a:t>
              </a:r>
            </a:p>
          </p:txBody>
        </p:sp>
      </p:grpSp>
      <p:sp>
        <p:nvSpPr>
          <p:cNvPr name="Freeform 12" id="12"/>
          <p:cNvSpPr/>
          <p:nvPr/>
        </p:nvSpPr>
        <p:spPr>
          <a:xfrm flipH="false" flipV="false" rot="0">
            <a:off x="2978830" y="3765692"/>
            <a:ext cx="12330341" cy="3909113"/>
          </a:xfrm>
          <a:custGeom>
            <a:avLst/>
            <a:gdLst/>
            <a:ahLst/>
            <a:cxnLst/>
            <a:rect r="r" b="b" t="t" l="l"/>
            <a:pathLst>
              <a:path h="3909113" w="12330341">
                <a:moveTo>
                  <a:pt x="0" y="0"/>
                </a:moveTo>
                <a:lnTo>
                  <a:pt x="12330340" y="0"/>
                </a:lnTo>
                <a:lnTo>
                  <a:pt x="12330340" y="3909113"/>
                </a:lnTo>
                <a:lnTo>
                  <a:pt x="0" y="3909113"/>
                </a:lnTo>
                <a:lnTo>
                  <a:pt x="0" y="0"/>
                </a:lnTo>
                <a:close/>
              </a:path>
            </a:pathLst>
          </a:custGeom>
          <a:blipFill>
            <a:blip r:embed="rId4"/>
            <a:stretch>
              <a:fillRect l="0" t="0" r="0" b="0"/>
            </a:stretch>
          </a:blipFill>
        </p:spPr>
      </p:sp>
      <p:sp>
        <p:nvSpPr>
          <p:cNvPr name="TextBox 13" id="13"/>
          <p:cNvSpPr txBox="true"/>
          <p:nvPr/>
        </p:nvSpPr>
        <p:spPr>
          <a:xfrm rot="0">
            <a:off x="0" y="1802838"/>
            <a:ext cx="8403228" cy="613410"/>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Bold"/>
              </a:rPr>
              <a:t>4.1. Tìm giá trị Braching_factor: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3"/>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321001" y="1174188"/>
            <a:ext cx="8345884" cy="571500"/>
            <a:chOff x="0" y="0"/>
            <a:chExt cx="11127846" cy="762000"/>
          </a:xfrm>
        </p:grpSpPr>
        <p:sp>
          <p:nvSpPr>
            <p:cNvPr name="AutoShape 10" id="10"/>
            <p:cNvSpPr/>
            <p:nvPr/>
          </p:nvSpPr>
          <p:spPr>
            <a:xfrm>
              <a:off x="0" y="381000"/>
              <a:ext cx="10358941" cy="0"/>
            </a:xfrm>
            <a:prstGeom prst="line">
              <a:avLst/>
            </a:prstGeom>
            <a:ln cap="rnd" w="762000">
              <a:solidFill>
                <a:srgbClr val="025F69"/>
              </a:solidFill>
              <a:prstDash val="solid"/>
              <a:headEnd type="none" len="sm" w="sm"/>
              <a:tailEnd type="none" len="sm" w="sm"/>
            </a:ln>
          </p:spPr>
        </p:sp>
        <p:sp>
          <p:nvSpPr>
            <p:cNvPr name="TextBox 11" id="11"/>
            <p:cNvSpPr txBox="true"/>
            <p:nvPr/>
          </p:nvSpPr>
          <p:spPr>
            <a:xfrm rot="0">
              <a:off x="3282443" y="130810"/>
              <a:ext cx="7845402" cy="462280"/>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4:  XÂY DỰNG MÔ HÌNH</a:t>
              </a:r>
            </a:p>
          </p:txBody>
        </p:sp>
      </p:grpSp>
      <p:sp>
        <p:nvSpPr>
          <p:cNvPr name="Freeform 12" id="12"/>
          <p:cNvSpPr/>
          <p:nvPr/>
        </p:nvSpPr>
        <p:spPr>
          <a:xfrm flipH="false" flipV="false" rot="0">
            <a:off x="3483630" y="3068707"/>
            <a:ext cx="11320741" cy="5984802"/>
          </a:xfrm>
          <a:custGeom>
            <a:avLst/>
            <a:gdLst/>
            <a:ahLst/>
            <a:cxnLst/>
            <a:rect r="r" b="b" t="t" l="l"/>
            <a:pathLst>
              <a:path h="5984802" w="11320741">
                <a:moveTo>
                  <a:pt x="0" y="0"/>
                </a:moveTo>
                <a:lnTo>
                  <a:pt x="11320740" y="0"/>
                </a:lnTo>
                <a:lnTo>
                  <a:pt x="11320740" y="5984802"/>
                </a:lnTo>
                <a:lnTo>
                  <a:pt x="0" y="5984802"/>
                </a:lnTo>
                <a:lnTo>
                  <a:pt x="0" y="0"/>
                </a:lnTo>
                <a:close/>
              </a:path>
            </a:pathLst>
          </a:custGeom>
          <a:blipFill>
            <a:blip r:embed="rId4"/>
            <a:stretch>
              <a:fillRect l="0" t="0" r="0" b="0"/>
            </a:stretch>
          </a:blipFill>
        </p:spPr>
      </p:sp>
      <p:sp>
        <p:nvSpPr>
          <p:cNvPr name="TextBox 13" id="13"/>
          <p:cNvSpPr txBox="true"/>
          <p:nvPr/>
        </p:nvSpPr>
        <p:spPr>
          <a:xfrm rot="0">
            <a:off x="310338" y="1802838"/>
            <a:ext cx="7701187" cy="613410"/>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Bold"/>
              </a:rPr>
              <a:t>4.2. Xác định số lượng cụm: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4771806" y="3274992"/>
            <a:ext cx="9205167" cy="3232933"/>
          </a:xfrm>
          <a:prstGeom prst="rect">
            <a:avLst/>
          </a:prstGeom>
        </p:spPr>
        <p:txBody>
          <a:bodyPr anchor="t" rtlCol="false" tIns="0" lIns="0" bIns="0" rIns="0">
            <a:spAutoFit/>
          </a:bodyPr>
          <a:lstStyle/>
          <a:p>
            <a:pPr algn="ctr">
              <a:lnSpc>
                <a:spcPts val="8560"/>
              </a:lnSpc>
            </a:pPr>
            <a:r>
              <a:rPr lang="en-US" sz="6534" spc="-385">
                <a:solidFill>
                  <a:srgbClr val="03606B"/>
                </a:solidFill>
                <a:latin typeface="Montserrat Bold"/>
              </a:rPr>
              <a:t>CHƯƠNG 5: </a:t>
            </a:r>
          </a:p>
          <a:p>
            <a:pPr algn="ctr">
              <a:lnSpc>
                <a:spcPts val="8560"/>
              </a:lnSpc>
            </a:pPr>
            <a:r>
              <a:rPr lang="en-US" sz="6534" spc="-385">
                <a:solidFill>
                  <a:srgbClr val="03606B"/>
                </a:solidFill>
                <a:latin typeface="Montserrat"/>
              </a:rPr>
              <a:t>BIỂU DIỄN KẾT QUẢ PHÂN CỤM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3"/>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0" id="10"/>
          <p:cNvSpPr/>
          <p:nvPr/>
        </p:nvSpPr>
        <p:spPr>
          <a:xfrm flipH="false" flipV="false" rot="0">
            <a:off x="5223378" y="2099738"/>
            <a:ext cx="7841245" cy="7532881"/>
          </a:xfrm>
          <a:custGeom>
            <a:avLst/>
            <a:gdLst/>
            <a:ahLst/>
            <a:cxnLst/>
            <a:rect r="r" b="b" t="t" l="l"/>
            <a:pathLst>
              <a:path h="7532881" w="7841245">
                <a:moveTo>
                  <a:pt x="0" y="0"/>
                </a:moveTo>
                <a:lnTo>
                  <a:pt x="7841244" y="0"/>
                </a:lnTo>
                <a:lnTo>
                  <a:pt x="7841244" y="7532881"/>
                </a:lnTo>
                <a:lnTo>
                  <a:pt x="0" y="7532881"/>
                </a:lnTo>
                <a:lnTo>
                  <a:pt x="0" y="0"/>
                </a:lnTo>
                <a:close/>
              </a:path>
            </a:pathLst>
          </a:custGeom>
          <a:blipFill>
            <a:blip r:embed="rId4"/>
            <a:stretch>
              <a:fillRect l="0" t="0" r="0" b="0"/>
            </a:stretch>
          </a:blipFill>
        </p:spPr>
      </p:sp>
      <p:sp>
        <p:nvSpPr>
          <p:cNvPr name="TextBox 11" id="11"/>
          <p:cNvSpPr txBox="true"/>
          <p:nvPr/>
        </p:nvSpPr>
        <p:spPr>
          <a:xfrm rot="0">
            <a:off x="140832" y="1262771"/>
            <a:ext cx="3342609"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5:  ĐÁNH GIÁ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3"/>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0" id="10"/>
          <p:cNvSpPr/>
          <p:nvPr/>
        </p:nvSpPr>
        <p:spPr>
          <a:xfrm flipH="false" flipV="false" rot="0">
            <a:off x="9176704" y="2856284"/>
            <a:ext cx="6950120" cy="5784880"/>
          </a:xfrm>
          <a:custGeom>
            <a:avLst/>
            <a:gdLst/>
            <a:ahLst/>
            <a:cxnLst/>
            <a:rect r="r" b="b" t="t" l="l"/>
            <a:pathLst>
              <a:path h="5784880" w="6950120">
                <a:moveTo>
                  <a:pt x="0" y="0"/>
                </a:moveTo>
                <a:lnTo>
                  <a:pt x="6950120" y="0"/>
                </a:lnTo>
                <a:lnTo>
                  <a:pt x="6950120" y="5784880"/>
                </a:lnTo>
                <a:lnTo>
                  <a:pt x="0" y="5784880"/>
                </a:lnTo>
                <a:lnTo>
                  <a:pt x="0" y="0"/>
                </a:lnTo>
                <a:close/>
              </a:path>
            </a:pathLst>
          </a:custGeom>
          <a:blipFill>
            <a:blip r:embed="rId4"/>
            <a:stretch>
              <a:fillRect l="0" t="0" r="0" b="0"/>
            </a:stretch>
          </a:blipFill>
        </p:spPr>
      </p:sp>
      <p:sp>
        <p:nvSpPr>
          <p:cNvPr name="Freeform 11" id="11"/>
          <p:cNvSpPr/>
          <p:nvPr/>
        </p:nvSpPr>
        <p:spPr>
          <a:xfrm flipH="false" flipV="false" rot="0">
            <a:off x="1969630" y="2856284"/>
            <a:ext cx="5593923" cy="5784880"/>
          </a:xfrm>
          <a:custGeom>
            <a:avLst/>
            <a:gdLst/>
            <a:ahLst/>
            <a:cxnLst/>
            <a:rect r="r" b="b" t="t" l="l"/>
            <a:pathLst>
              <a:path h="5784880" w="5593923">
                <a:moveTo>
                  <a:pt x="0" y="0"/>
                </a:moveTo>
                <a:lnTo>
                  <a:pt x="5593923" y="0"/>
                </a:lnTo>
                <a:lnTo>
                  <a:pt x="5593923" y="5784880"/>
                </a:lnTo>
                <a:lnTo>
                  <a:pt x="0" y="5784880"/>
                </a:lnTo>
                <a:lnTo>
                  <a:pt x="0" y="0"/>
                </a:lnTo>
                <a:close/>
              </a:path>
            </a:pathLst>
          </a:custGeom>
          <a:blipFill>
            <a:blip r:embed="rId5"/>
            <a:stretch>
              <a:fillRect l="0" t="0" r="0" b="0"/>
            </a:stretch>
          </a:blipFill>
        </p:spPr>
      </p:sp>
      <p:sp>
        <p:nvSpPr>
          <p:cNvPr name="TextBox 12" id="12"/>
          <p:cNvSpPr txBox="true"/>
          <p:nvPr/>
        </p:nvSpPr>
        <p:spPr>
          <a:xfrm rot="0">
            <a:off x="140832" y="1262771"/>
            <a:ext cx="3342609"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5:  ĐÁNH GIÁ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TextBox 10" id="10"/>
          <p:cNvSpPr txBox="true"/>
          <p:nvPr/>
        </p:nvSpPr>
        <p:spPr>
          <a:xfrm rot="0">
            <a:off x="0" y="2271764"/>
            <a:ext cx="3342609"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6:  MODE</a:t>
            </a:r>
          </a:p>
        </p:txBody>
      </p:sp>
      <p:sp>
        <p:nvSpPr>
          <p:cNvPr name="Freeform 11" id="11"/>
          <p:cNvSpPr/>
          <p:nvPr/>
        </p:nvSpPr>
        <p:spPr>
          <a:xfrm flipH="true" flipV="false" rot="0">
            <a:off x="1028700" y="1869513"/>
            <a:ext cx="5357753" cy="5591583"/>
          </a:xfrm>
          <a:custGeom>
            <a:avLst/>
            <a:gdLst/>
            <a:ahLst/>
            <a:cxnLst/>
            <a:rect r="r" b="b" t="t" l="l"/>
            <a:pathLst>
              <a:path h="5591583" w="5357753">
                <a:moveTo>
                  <a:pt x="5357753" y="0"/>
                </a:moveTo>
                <a:lnTo>
                  <a:pt x="0" y="0"/>
                </a:lnTo>
                <a:lnTo>
                  <a:pt x="0" y="5591583"/>
                </a:lnTo>
                <a:lnTo>
                  <a:pt x="5357753" y="5591583"/>
                </a:lnTo>
                <a:lnTo>
                  <a:pt x="535775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40832" y="51435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5192125" y="6240637"/>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5192125" y="1745688"/>
            <a:ext cx="1194327" cy="2586142"/>
          </a:xfrm>
          <a:custGeom>
            <a:avLst/>
            <a:gdLst/>
            <a:ahLst/>
            <a:cxnLst/>
            <a:rect r="r" b="b" t="t" l="l"/>
            <a:pathLst>
              <a:path h="2586142" w="1194327">
                <a:moveTo>
                  <a:pt x="0" y="0"/>
                </a:moveTo>
                <a:lnTo>
                  <a:pt x="1194328" y="0"/>
                </a:lnTo>
                <a:lnTo>
                  <a:pt x="1194328" y="2586142"/>
                </a:lnTo>
                <a:lnTo>
                  <a:pt x="0" y="25861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943586" y="8156421"/>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8011524" y="3537449"/>
            <a:ext cx="9560072" cy="2427160"/>
          </a:xfrm>
          <a:prstGeom prst="rect">
            <a:avLst/>
          </a:prstGeom>
        </p:spPr>
        <p:txBody>
          <a:bodyPr anchor="t" rtlCol="false" tIns="0" lIns="0" bIns="0" rIns="0">
            <a:spAutoFit/>
          </a:bodyPr>
          <a:lstStyle/>
          <a:p>
            <a:pPr algn="ctr">
              <a:lnSpc>
                <a:spcPts val="9307"/>
              </a:lnSpc>
            </a:pPr>
            <a:r>
              <a:rPr lang="en-US" sz="9307">
                <a:solidFill>
                  <a:srgbClr val="D36F31"/>
                </a:solidFill>
                <a:latin typeface="Clear Sans Bold"/>
              </a:rPr>
              <a:t>Thanks for your attention !!!</a:t>
            </a:r>
          </a:p>
        </p:txBody>
      </p:sp>
      <p:sp>
        <p:nvSpPr>
          <p:cNvPr name="Freeform 17" id="17"/>
          <p:cNvSpPr/>
          <p:nvPr/>
        </p:nvSpPr>
        <p:spPr>
          <a:xfrm flipH="false" flipV="false" rot="0">
            <a:off x="17259300" y="8587659"/>
            <a:ext cx="904505" cy="1393495"/>
          </a:xfrm>
          <a:custGeom>
            <a:avLst/>
            <a:gdLst/>
            <a:ahLst/>
            <a:cxnLst/>
            <a:rect r="r" b="b" t="t" l="l"/>
            <a:pathLst>
              <a:path h="1393495" w="904505">
                <a:moveTo>
                  <a:pt x="0" y="0"/>
                </a:moveTo>
                <a:lnTo>
                  <a:pt x="904505" y="0"/>
                </a:lnTo>
                <a:lnTo>
                  <a:pt x="904505" y="1393495"/>
                </a:lnTo>
                <a:lnTo>
                  <a:pt x="0" y="13934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1280520" y="3872189"/>
            <a:ext cx="5543741" cy="1687830"/>
          </a:xfrm>
          <a:prstGeom prst="rect">
            <a:avLst/>
          </a:prstGeom>
        </p:spPr>
        <p:txBody>
          <a:bodyPr anchor="t" rtlCol="false" tIns="0" lIns="0" bIns="0" rIns="0">
            <a:spAutoFit/>
          </a:bodyPr>
          <a:lstStyle/>
          <a:p>
            <a:pPr algn="ctr">
              <a:lnSpc>
                <a:spcPts val="6660"/>
              </a:lnSpc>
            </a:pPr>
            <a:r>
              <a:rPr lang="en-US" sz="6000" spc="-354">
                <a:solidFill>
                  <a:srgbClr val="03606B"/>
                </a:solidFill>
                <a:latin typeface="Montserrat Bold"/>
              </a:rPr>
              <a:t>MỤC TIÊU NGHIÊN CỨU</a:t>
            </a:r>
          </a:p>
        </p:txBody>
      </p:sp>
      <p:grpSp>
        <p:nvGrpSpPr>
          <p:cNvPr name="Group 10" id="10"/>
          <p:cNvGrpSpPr/>
          <p:nvPr/>
        </p:nvGrpSpPr>
        <p:grpSpPr>
          <a:xfrm rot="0">
            <a:off x="8051877" y="5816443"/>
            <a:ext cx="9709284" cy="2717800"/>
            <a:chOff x="0" y="0"/>
            <a:chExt cx="12945712" cy="3623733"/>
          </a:xfrm>
        </p:grpSpPr>
        <p:sp>
          <p:nvSpPr>
            <p:cNvPr name="Freeform 11" id="11"/>
            <p:cNvSpPr/>
            <p:nvPr/>
          </p:nvSpPr>
          <p:spPr>
            <a:xfrm flipH="false" flipV="false" rot="0">
              <a:off x="0" y="0"/>
              <a:ext cx="1456164" cy="1456164"/>
            </a:xfrm>
            <a:custGeom>
              <a:avLst/>
              <a:gdLst/>
              <a:ahLst/>
              <a:cxnLst/>
              <a:rect r="r" b="b" t="t" l="l"/>
              <a:pathLst>
                <a:path h="1456164" w="1456164">
                  <a:moveTo>
                    <a:pt x="0" y="0"/>
                  </a:moveTo>
                  <a:lnTo>
                    <a:pt x="1456164" y="0"/>
                  </a:lnTo>
                  <a:lnTo>
                    <a:pt x="1456164" y="1456164"/>
                  </a:lnTo>
                  <a:lnTo>
                    <a:pt x="0" y="1456164"/>
                  </a:lnTo>
                  <a:lnTo>
                    <a:pt x="0" y="0"/>
                  </a:lnTo>
                  <a:close/>
                </a:path>
              </a:pathLst>
            </a:custGeom>
            <a:blipFill>
              <a:blip r:embed="rId3">
                <a:alphaModFix amt="70000"/>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434095" y="412571"/>
              <a:ext cx="587974" cy="697696"/>
            </a:xfrm>
            <a:prstGeom prst="rect">
              <a:avLst/>
            </a:prstGeom>
          </p:spPr>
          <p:txBody>
            <a:bodyPr anchor="t" rtlCol="false" tIns="0" lIns="0" bIns="0" rIns="0">
              <a:spAutoFit/>
            </a:bodyPr>
            <a:lstStyle/>
            <a:p>
              <a:pPr algn="ctr">
                <a:lnSpc>
                  <a:spcPts val="3820"/>
                </a:lnSpc>
              </a:pPr>
              <a:r>
                <a:rPr lang="en-US" sz="3820">
                  <a:solidFill>
                    <a:srgbClr val="FFFFFF"/>
                  </a:solidFill>
                  <a:latin typeface="Tex Gyre Termes"/>
                </a:rPr>
                <a:t>2</a:t>
              </a:r>
            </a:p>
          </p:txBody>
        </p:sp>
        <p:sp>
          <p:nvSpPr>
            <p:cNvPr name="TextBox 13" id="13"/>
            <p:cNvSpPr txBox="true"/>
            <p:nvPr/>
          </p:nvSpPr>
          <p:spPr>
            <a:xfrm rot="0">
              <a:off x="2575785" y="-76200"/>
              <a:ext cx="10369927" cy="3699933"/>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Tex Gyre Termes"/>
                </a:rPr>
                <a:t>Xử lý, phân tích, gom cụm các nhóm khách hàng có đặc điểm sử dụng thẻ tín dụng giống nhau bằng thuật toán BIRCH</a:t>
              </a:r>
            </a:p>
          </p:txBody>
        </p:sp>
      </p:grpSp>
      <p:grpSp>
        <p:nvGrpSpPr>
          <p:cNvPr name="Group 14" id="14"/>
          <p:cNvGrpSpPr/>
          <p:nvPr/>
        </p:nvGrpSpPr>
        <p:grpSpPr>
          <a:xfrm rot="0">
            <a:off x="8011524" y="2506939"/>
            <a:ext cx="9668931" cy="1308100"/>
            <a:chOff x="0" y="0"/>
            <a:chExt cx="12891908" cy="1744133"/>
          </a:xfrm>
        </p:grpSpPr>
        <p:sp>
          <p:nvSpPr>
            <p:cNvPr name="TextBox 15" id="15"/>
            <p:cNvSpPr txBox="true"/>
            <p:nvPr/>
          </p:nvSpPr>
          <p:spPr>
            <a:xfrm rot="0">
              <a:off x="2521981" y="-76200"/>
              <a:ext cx="10369927" cy="1820333"/>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Tex Gyre Termes"/>
                </a:rPr>
                <a:t>Tìm hiểu, nghiên cứu về thuật toán phân cụm BIRCH</a:t>
              </a:r>
            </a:p>
          </p:txBody>
        </p:sp>
        <p:sp>
          <p:nvSpPr>
            <p:cNvPr name="Freeform 16" id="16" descr="1"/>
            <p:cNvSpPr/>
            <p:nvPr/>
          </p:nvSpPr>
          <p:spPr>
            <a:xfrm flipH="false" flipV="false" rot="0">
              <a:off x="0" y="72229"/>
              <a:ext cx="1455743" cy="1455743"/>
            </a:xfrm>
            <a:custGeom>
              <a:avLst/>
              <a:gdLst/>
              <a:ahLst/>
              <a:cxnLst/>
              <a:rect r="r" b="b" t="t" l="l"/>
              <a:pathLst>
                <a:path h="1455743" w="1455743">
                  <a:moveTo>
                    <a:pt x="0" y="0"/>
                  </a:moveTo>
                  <a:lnTo>
                    <a:pt x="1455743" y="0"/>
                  </a:lnTo>
                  <a:lnTo>
                    <a:pt x="1455743" y="1455742"/>
                  </a:lnTo>
                  <a:lnTo>
                    <a:pt x="0" y="1455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434305" y="440041"/>
              <a:ext cx="614445" cy="697696"/>
            </a:xfrm>
            <a:prstGeom prst="rect">
              <a:avLst/>
            </a:prstGeom>
          </p:spPr>
          <p:txBody>
            <a:bodyPr anchor="t" rtlCol="false" tIns="0" lIns="0" bIns="0" rIns="0">
              <a:spAutoFit/>
            </a:bodyPr>
            <a:lstStyle/>
            <a:p>
              <a:pPr algn="ctr">
                <a:lnSpc>
                  <a:spcPts val="3820"/>
                </a:lnSpc>
              </a:pPr>
              <a:r>
                <a:rPr lang="en-US" sz="3820">
                  <a:solidFill>
                    <a:srgbClr val="FFFFFF"/>
                  </a:solidFill>
                  <a:latin typeface="Tex Gyre Termes"/>
                </a:rPr>
                <a:t>1</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1028700" y="3999230"/>
            <a:ext cx="6363137" cy="1720215"/>
          </a:xfrm>
          <a:prstGeom prst="rect">
            <a:avLst/>
          </a:prstGeom>
        </p:spPr>
        <p:txBody>
          <a:bodyPr anchor="t" rtlCol="false" tIns="0" lIns="0" bIns="0" rIns="0">
            <a:spAutoFit/>
          </a:bodyPr>
          <a:lstStyle/>
          <a:p>
            <a:pPr algn="ctr">
              <a:lnSpc>
                <a:spcPts val="6780"/>
              </a:lnSpc>
            </a:pPr>
            <a:r>
              <a:rPr lang="en-US" sz="6000" spc="-354">
                <a:solidFill>
                  <a:srgbClr val="03606B"/>
                </a:solidFill>
                <a:latin typeface="Montserrat Bold"/>
              </a:rPr>
              <a:t>PHƯƠNG PHÁP NGHIÊN CỨU</a:t>
            </a:r>
          </a:p>
        </p:txBody>
      </p:sp>
      <p:grpSp>
        <p:nvGrpSpPr>
          <p:cNvPr name="Group 10" id="10"/>
          <p:cNvGrpSpPr/>
          <p:nvPr/>
        </p:nvGrpSpPr>
        <p:grpSpPr>
          <a:xfrm rot="0">
            <a:off x="9387830" y="3513053"/>
            <a:ext cx="7871470" cy="3184711"/>
            <a:chOff x="0" y="0"/>
            <a:chExt cx="10495293" cy="4246282"/>
          </a:xfrm>
        </p:grpSpPr>
        <p:sp>
          <p:nvSpPr>
            <p:cNvPr name="Freeform 11" id="11"/>
            <p:cNvSpPr/>
            <p:nvPr/>
          </p:nvSpPr>
          <p:spPr>
            <a:xfrm flipH="false" flipV="false" rot="0">
              <a:off x="421" y="0"/>
              <a:ext cx="1455743" cy="1455743"/>
            </a:xfrm>
            <a:custGeom>
              <a:avLst/>
              <a:gdLst/>
              <a:ahLst/>
              <a:cxnLst/>
              <a:rect r="r" b="b" t="t" l="l"/>
              <a:pathLst>
                <a:path h="1455743" w="1455743">
                  <a:moveTo>
                    <a:pt x="0" y="0"/>
                  </a:moveTo>
                  <a:lnTo>
                    <a:pt x="1455743" y="0"/>
                  </a:lnTo>
                  <a:lnTo>
                    <a:pt x="1455743" y="1455743"/>
                  </a:lnTo>
                  <a:lnTo>
                    <a:pt x="0" y="14557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338519" y="406311"/>
              <a:ext cx="779547" cy="741892"/>
            </a:xfrm>
            <a:prstGeom prst="rect">
              <a:avLst/>
            </a:prstGeom>
          </p:spPr>
          <p:txBody>
            <a:bodyPr anchor="t" rtlCol="false" tIns="0" lIns="0" bIns="0" rIns="0">
              <a:spAutoFit/>
            </a:bodyPr>
            <a:lstStyle/>
            <a:p>
              <a:pPr algn="ctr">
                <a:lnSpc>
                  <a:spcPts val="4000"/>
                </a:lnSpc>
              </a:pPr>
              <a:r>
                <a:rPr lang="en-US" sz="4000">
                  <a:solidFill>
                    <a:srgbClr val="FFFFFF"/>
                  </a:solidFill>
                  <a:latin typeface="Tex Gyre Termes"/>
                </a:rPr>
                <a:t>1</a:t>
              </a:r>
            </a:p>
          </p:txBody>
        </p:sp>
        <p:sp>
          <p:nvSpPr>
            <p:cNvPr name="TextBox 13" id="13"/>
            <p:cNvSpPr txBox="true"/>
            <p:nvPr/>
          </p:nvSpPr>
          <p:spPr>
            <a:xfrm rot="0">
              <a:off x="2068885" y="327821"/>
              <a:ext cx="8386026" cy="800100"/>
            </a:xfrm>
            <a:prstGeom prst="rect">
              <a:avLst/>
            </a:prstGeom>
          </p:spPr>
          <p:txBody>
            <a:bodyPr anchor="t" rtlCol="false" tIns="0" lIns="0" bIns="0" rIns="0">
              <a:spAutoFit/>
            </a:bodyPr>
            <a:lstStyle/>
            <a:p>
              <a:pPr marL="0" indent="0" lvl="0">
                <a:lnSpc>
                  <a:spcPts val="4799"/>
                </a:lnSpc>
              </a:pPr>
              <a:r>
                <a:rPr lang="en-US" sz="3999" spc="79">
                  <a:solidFill>
                    <a:srgbClr val="191919"/>
                  </a:solidFill>
                  <a:latin typeface="Tex Gyre Termes"/>
                </a:rPr>
                <a:t>Phân tích tổng quan các biến</a:t>
              </a:r>
            </a:p>
          </p:txBody>
        </p:sp>
        <p:sp>
          <p:nvSpPr>
            <p:cNvPr name="Freeform 14" id="14"/>
            <p:cNvSpPr/>
            <p:nvPr/>
          </p:nvSpPr>
          <p:spPr>
            <a:xfrm flipH="false" flipV="false" rot="0">
              <a:off x="0" y="2718100"/>
              <a:ext cx="1456164" cy="1456164"/>
            </a:xfrm>
            <a:custGeom>
              <a:avLst/>
              <a:gdLst/>
              <a:ahLst/>
              <a:cxnLst/>
              <a:rect r="r" b="b" t="t" l="l"/>
              <a:pathLst>
                <a:path h="1456164" w="1456164">
                  <a:moveTo>
                    <a:pt x="0" y="0"/>
                  </a:moveTo>
                  <a:lnTo>
                    <a:pt x="1456164" y="0"/>
                  </a:lnTo>
                  <a:lnTo>
                    <a:pt x="1456164" y="1456164"/>
                  </a:lnTo>
                  <a:lnTo>
                    <a:pt x="0" y="1456164"/>
                  </a:lnTo>
                  <a:lnTo>
                    <a:pt x="0" y="0"/>
                  </a:lnTo>
                  <a:close/>
                </a:path>
              </a:pathLst>
            </a:custGeom>
            <a:blipFill>
              <a:blip r:embed="rId3">
                <a:alphaModFix amt="70000"/>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434305" y="3104082"/>
              <a:ext cx="587974" cy="732367"/>
            </a:xfrm>
            <a:prstGeom prst="rect">
              <a:avLst/>
            </a:prstGeom>
          </p:spPr>
          <p:txBody>
            <a:bodyPr anchor="t" rtlCol="false" tIns="0" lIns="0" bIns="0" rIns="0">
              <a:spAutoFit/>
            </a:bodyPr>
            <a:lstStyle/>
            <a:p>
              <a:pPr algn="ctr">
                <a:lnSpc>
                  <a:spcPts val="3999"/>
                </a:lnSpc>
              </a:pPr>
              <a:r>
                <a:rPr lang="en-US" sz="3999">
                  <a:solidFill>
                    <a:srgbClr val="FFFFFF"/>
                  </a:solidFill>
                  <a:latin typeface="Tex Gyre Termes"/>
                </a:rPr>
                <a:t>2</a:t>
              </a:r>
            </a:p>
          </p:txBody>
        </p:sp>
        <p:sp>
          <p:nvSpPr>
            <p:cNvPr name="TextBox 16" id="16"/>
            <p:cNvSpPr txBox="true"/>
            <p:nvPr/>
          </p:nvSpPr>
          <p:spPr>
            <a:xfrm rot="0">
              <a:off x="2109266" y="2646082"/>
              <a:ext cx="8386026" cy="1600200"/>
            </a:xfrm>
            <a:prstGeom prst="rect">
              <a:avLst/>
            </a:prstGeom>
          </p:spPr>
          <p:txBody>
            <a:bodyPr anchor="t" rtlCol="false" tIns="0" lIns="0" bIns="0" rIns="0">
              <a:spAutoFit/>
            </a:bodyPr>
            <a:lstStyle/>
            <a:p>
              <a:pPr marL="0" indent="0" lvl="0">
                <a:lnSpc>
                  <a:spcPts val="4799"/>
                </a:lnSpc>
              </a:pPr>
              <a:r>
                <a:rPr lang="en-US" sz="3999" spc="79">
                  <a:solidFill>
                    <a:srgbClr val="191919"/>
                  </a:solidFill>
                  <a:latin typeface="Tex Gyre Termes"/>
                </a:rPr>
                <a:t>Sử dụng thuật toán BIRCH để phân cụm khách hàng</a:t>
              </a:r>
            </a:p>
          </p:txBody>
        </p:sp>
      </p:grpSp>
      <p:grpSp>
        <p:nvGrpSpPr>
          <p:cNvPr name="Group 17" id="17"/>
          <p:cNvGrpSpPr/>
          <p:nvPr/>
        </p:nvGrpSpPr>
        <p:grpSpPr>
          <a:xfrm rot="0">
            <a:off x="-2268823" y="1394362"/>
            <a:ext cx="6016578" cy="571500"/>
            <a:chOff x="0" y="0"/>
            <a:chExt cx="8022104" cy="762000"/>
          </a:xfrm>
        </p:grpSpPr>
        <p:sp>
          <p:nvSpPr>
            <p:cNvPr name="AutoShape 18" id="18"/>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19" id="19"/>
            <p:cNvSpPr txBox="true"/>
            <p:nvPr/>
          </p:nvSpPr>
          <p:spPr>
            <a:xfrm rot="0">
              <a:off x="3282443" y="130810"/>
              <a:ext cx="4456811" cy="418253"/>
            </a:xfrm>
            <a:prstGeom prst="rect">
              <a:avLst/>
            </a:prstGeom>
          </p:spPr>
          <p:txBody>
            <a:bodyPr anchor="t" rtlCol="false" tIns="0" lIns="0" bIns="0" rIns="0">
              <a:spAutoFit/>
            </a:bodyPr>
            <a:lstStyle/>
            <a:p>
              <a:pPr>
                <a:lnSpc>
                  <a:spcPts val="2660"/>
                </a:lnSpc>
              </a:pPr>
              <a:r>
                <a:rPr lang="en-US" sz="1900" spc="28">
                  <a:solidFill>
                    <a:srgbClr val="FFFFFF"/>
                  </a:solidFill>
                  <a:latin typeface="Montserrat Classic"/>
                </a:rPr>
                <a:t>CHƯƠNG 1,2:  TỔNG QUAN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4032729" y="3078745"/>
            <a:ext cx="10961619" cy="2064755"/>
          </a:xfrm>
          <a:prstGeom prst="rect">
            <a:avLst/>
          </a:prstGeom>
        </p:spPr>
        <p:txBody>
          <a:bodyPr anchor="t" rtlCol="false" tIns="0" lIns="0" bIns="0" rIns="0">
            <a:spAutoFit/>
          </a:bodyPr>
          <a:lstStyle/>
          <a:p>
            <a:pPr algn="ctr">
              <a:lnSpc>
                <a:spcPts val="8233"/>
              </a:lnSpc>
            </a:pPr>
            <a:r>
              <a:rPr lang="en-US" sz="6534" spc="-385">
                <a:solidFill>
                  <a:srgbClr val="03606B"/>
                </a:solidFill>
                <a:latin typeface="Montserrat Bold"/>
              </a:rPr>
              <a:t>CHƯƠNG 2: </a:t>
            </a:r>
          </a:p>
          <a:p>
            <a:pPr algn="ctr">
              <a:lnSpc>
                <a:spcPts val="8233"/>
              </a:lnSpc>
            </a:pPr>
            <a:r>
              <a:rPr lang="en-US" sz="6534" spc="-385">
                <a:solidFill>
                  <a:srgbClr val="03606B"/>
                </a:solidFill>
                <a:latin typeface="Montserrat Bold"/>
              </a:rPr>
              <a:t>TỔNG QUAN THUẬT  TOÁN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7440423" y="3295485"/>
            <a:ext cx="10959654" cy="5571427"/>
          </a:xfrm>
          <a:custGeom>
            <a:avLst/>
            <a:gdLst/>
            <a:ahLst/>
            <a:cxnLst/>
            <a:rect r="r" b="b" t="t" l="l"/>
            <a:pathLst>
              <a:path h="5571427" w="10959654">
                <a:moveTo>
                  <a:pt x="0" y="0"/>
                </a:moveTo>
                <a:lnTo>
                  <a:pt x="10959654" y="0"/>
                </a:lnTo>
                <a:lnTo>
                  <a:pt x="10959654" y="5571427"/>
                </a:lnTo>
                <a:lnTo>
                  <a:pt x="0" y="5571427"/>
                </a:lnTo>
                <a:lnTo>
                  <a:pt x="0" y="0"/>
                </a:lnTo>
                <a:close/>
              </a:path>
            </a:pathLst>
          </a:custGeom>
          <a:blipFill>
            <a:blip r:embed="rId5"/>
            <a:stretch>
              <a:fillRect l="0" t="0" r="0" b="0"/>
            </a:stretch>
          </a:blipFill>
        </p:spPr>
      </p:sp>
      <p:sp>
        <p:nvSpPr>
          <p:cNvPr name="TextBox 14" id="14"/>
          <p:cNvSpPr txBox="true"/>
          <p:nvPr/>
        </p:nvSpPr>
        <p:spPr>
          <a:xfrm rot="0">
            <a:off x="830306" y="3877653"/>
            <a:ext cx="6610117" cy="3432810"/>
          </a:xfrm>
          <a:prstGeom prst="rect">
            <a:avLst/>
          </a:prstGeom>
        </p:spPr>
        <p:txBody>
          <a:bodyPr anchor="t" rtlCol="false" tIns="0" lIns="0" bIns="0" rIns="0">
            <a:spAutoFit/>
          </a:bodyPr>
          <a:lstStyle/>
          <a:p>
            <a:pPr>
              <a:lnSpc>
                <a:spcPts val="3419"/>
              </a:lnSpc>
            </a:pPr>
            <a:r>
              <a:rPr lang="en-US" sz="3000">
                <a:solidFill>
                  <a:srgbClr val="025F69"/>
                </a:solidFill>
                <a:latin typeface="Montserrat Bold"/>
              </a:rPr>
              <a:t>Tìm hiểu tổng quan về:</a:t>
            </a:r>
          </a:p>
          <a:p>
            <a:pPr>
              <a:lnSpc>
                <a:spcPts val="3419"/>
              </a:lnSpc>
            </a:pPr>
          </a:p>
          <a:p>
            <a:pPr marL="647700" indent="-323850" lvl="1">
              <a:lnSpc>
                <a:spcPts val="3419"/>
              </a:lnSpc>
              <a:buFont typeface="Arial"/>
              <a:buChar char="•"/>
            </a:pPr>
            <a:r>
              <a:rPr lang="en-US" sz="3000">
                <a:solidFill>
                  <a:srgbClr val="06213C"/>
                </a:solidFill>
                <a:latin typeface="Montserrat"/>
              </a:rPr>
              <a:t>Khái niệm gom cụm (clustering)</a:t>
            </a:r>
          </a:p>
          <a:p>
            <a:pPr>
              <a:lnSpc>
                <a:spcPts val="3419"/>
              </a:lnSpc>
            </a:pPr>
          </a:p>
          <a:p>
            <a:pPr marL="647700" indent="-323850" lvl="1">
              <a:lnSpc>
                <a:spcPts val="3419"/>
              </a:lnSpc>
              <a:buFont typeface="Arial"/>
              <a:buChar char="•"/>
            </a:pPr>
            <a:r>
              <a:rPr lang="en-US" sz="3000">
                <a:solidFill>
                  <a:srgbClr val="06213C"/>
                </a:solidFill>
                <a:latin typeface="Montserrat"/>
              </a:rPr>
              <a:t>Các ứng dụng của việc phân cụm: khám phá dữ liệu, phát hiện outliers...</a:t>
            </a:r>
          </a:p>
        </p:txBody>
      </p:sp>
      <p:sp>
        <p:nvSpPr>
          <p:cNvPr name="TextBox 15" id="15"/>
          <p:cNvSpPr txBox="true"/>
          <p:nvPr/>
        </p:nvSpPr>
        <p:spPr>
          <a:xfrm rot="0">
            <a:off x="830306" y="2258403"/>
            <a:ext cx="7166668" cy="723900"/>
          </a:xfrm>
          <a:prstGeom prst="rect">
            <a:avLst/>
          </a:prstGeom>
        </p:spPr>
        <p:txBody>
          <a:bodyPr anchor="t" rtlCol="false" tIns="0" lIns="0" bIns="0" rIns="0">
            <a:spAutoFit/>
          </a:bodyPr>
          <a:lstStyle/>
          <a:p>
            <a:pPr algn="just">
              <a:lnSpc>
                <a:spcPts val="2850"/>
              </a:lnSpc>
            </a:pPr>
            <a:r>
              <a:rPr lang="en-US" sz="2500">
                <a:solidFill>
                  <a:srgbClr val="025F69"/>
                </a:solidFill>
                <a:latin typeface="Montserrat Bold"/>
              </a:rPr>
              <a:t>2.1 Giới thiệu tổng quan về các thuật toán gom cụm</a:t>
            </a:r>
          </a:p>
        </p:txBody>
      </p:sp>
      <p:sp>
        <p:nvSpPr>
          <p:cNvPr name="TextBox 16" id="16"/>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
        <p:nvSpPr>
          <p:cNvPr name="TextBox 17" id="17"/>
          <p:cNvSpPr txBox="true"/>
          <p:nvPr/>
        </p:nvSpPr>
        <p:spPr>
          <a:xfrm rot="0">
            <a:off x="503276" y="8675370"/>
            <a:ext cx="2131886" cy="582930"/>
          </a:xfrm>
          <a:prstGeom prst="rect">
            <a:avLst/>
          </a:prstGeom>
        </p:spPr>
        <p:txBody>
          <a:bodyPr anchor="t" rtlCol="false" tIns="0" lIns="0" bIns="0" rIns="0">
            <a:spAutoFit/>
          </a:bodyPr>
          <a:lstStyle/>
          <a:p>
            <a:pPr algn="ctr">
              <a:lnSpc>
                <a:spcPts val="4559"/>
              </a:lnSpc>
            </a:pPr>
            <a:r>
              <a:rPr lang="en-US" sz="3999">
                <a:solidFill>
                  <a:srgbClr val="FFFFFF"/>
                </a:solidFill>
                <a:latin typeface="Montserrat Classic Bold"/>
              </a:rPr>
              <a:t>02</a:t>
            </a:r>
          </a:p>
        </p:txBody>
      </p:sp>
      <p:sp>
        <p:nvSpPr>
          <p:cNvPr name="TextBox 18" id="18"/>
          <p:cNvSpPr txBox="true"/>
          <p:nvPr/>
        </p:nvSpPr>
        <p:spPr>
          <a:xfrm rot="0">
            <a:off x="12845402" y="8927866"/>
            <a:ext cx="4539762" cy="163300"/>
          </a:xfrm>
          <a:prstGeom prst="rect">
            <a:avLst/>
          </a:prstGeom>
        </p:spPr>
        <p:txBody>
          <a:bodyPr anchor="t" rtlCol="false" tIns="0" lIns="0" bIns="0" rIns="0">
            <a:spAutoFit/>
          </a:bodyPr>
          <a:lstStyle/>
          <a:p>
            <a:pPr algn="ctr">
              <a:lnSpc>
                <a:spcPts val="1354"/>
              </a:lnSpc>
              <a:spcBef>
                <a:spcPct val="0"/>
              </a:spcBef>
            </a:pPr>
            <a:r>
              <a:rPr lang="en-US" sz="967">
                <a:solidFill>
                  <a:srgbClr val="D36F31">
                    <a:alpha val="49804"/>
                  </a:srgbClr>
                </a:solidFill>
                <a:latin typeface="Montserrat Italics"/>
              </a:rPr>
              <a:t>https://towardsdatascience.com/k-means-data-clustering-bce3335d2203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7440423" y="3295485"/>
            <a:ext cx="10959654" cy="5571427"/>
          </a:xfrm>
          <a:custGeom>
            <a:avLst/>
            <a:gdLst/>
            <a:ahLst/>
            <a:cxnLst/>
            <a:rect r="r" b="b" t="t" l="l"/>
            <a:pathLst>
              <a:path h="5571427" w="10959654">
                <a:moveTo>
                  <a:pt x="0" y="0"/>
                </a:moveTo>
                <a:lnTo>
                  <a:pt x="10959654" y="0"/>
                </a:lnTo>
                <a:lnTo>
                  <a:pt x="10959654" y="5571427"/>
                </a:lnTo>
                <a:lnTo>
                  <a:pt x="0" y="5571427"/>
                </a:lnTo>
                <a:lnTo>
                  <a:pt x="0" y="0"/>
                </a:lnTo>
                <a:close/>
              </a:path>
            </a:pathLst>
          </a:custGeom>
          <a:blipFill>
            <a:blip r:embed="rId5"/>
            <a:stretch>
              <a:fillRect l="0" t="0" r="0" b="0"/>
            </a:stretch>
          </a:blipFill>
        </p:spPr>
      </p:sp>
      <p:sp>
        <p:nvSpPr>
          <p:cNvPr name="TextBox 14" id="14"/>
          <p:cNvSpPr txBox="true"/>
          <p:nvPr/>
        </p:nvSpPr>
        <p:spPr>
          <a:xfrm rot="0">
            <a:off x="830306" y="3839553"/>
            <a:ext cx="6610117" cy="2575560"/>
          </a:xfrm>
          <a:prstGeom prst="rect">
            <a:avLst/>
          </a:prstGeom>
        </p:spPr>
        <p:txBody>
          <a:bodyPr anchor="t" rtlCol="false" tIns="0" lIns="0" bIns="0" rIns="0">
            <a:spAutoFit/>
          </a:bodyPr>
          <a:lstStyle/>
          <a:p>
            <a:pPr>
              <a:lnSpc>
                <a:spcPts val="3419"/>
              </a:lnSpc>
            </a:pPr>
            <a:r>
              <a:rPr lang="en-US" sz="3000">
                <a:solidFill>
                  <a:srgbClr val="025F69"/>
                </a:solidFill>
                <a:latin typeface="Montserrat Bold"/>
              </a:rPr>
              <a:t>Có 2 vấn đề được quan tâm:</a:t>
            </a:r>
          </a:p>
          <a:p>
            <a:pPr>
              <a:lnSpc>
                <a:spcPts val="3419"/>
              </a:lnSpc>
            </a:pPr>
          </a:p>
          <a:p>
            <a:pPr marL="647700" indent="-323850" lvl="1">
              <a:lnSpc>
                <a:spcPts val="3419"/>
              </a:lnSpc>
              <a:buFont typeface="Arial"/>
              <a:buChar char="•"/>
            </a:pPr>
            <a:r>
              <a:rPr lang="en-US" sz="3000">
                <a:solidFill>
                  <a:srgbClr val="06213C"/>
                </a:solidFill>
                <a:latin typeface="Montserrat"/>
              </a:rPr>
              <a:t>Hiệu suất của thuật toán gom cụm</a:t>
            </a:r>
          </a:p>
          <a:p>
            <a:pPr>
              <a:lnSpc>
                <a:spcPts val="3419"/>
              </a:lnSpc>
            </a:pPr>
          </a:p>
          <a:p>
            <a:pPr marL="647700" indent="-323850" lvl="1">
              <a:lnSpc>
                <a:spcPts val="3419"/>
              </a:lnSpc>
              <a:buFont typeface="Arial"/>
              <a:buChar char="•"/>
            </a:pPr>
            <a:r>
              <a:rPr lang="en-US" sz="3000">
                <a:solidFill>
                  <a:srgbClr val="06213C"/>
                </a:solidFill>
                <a:latin typeface="Montserrat"/>
              </a:rPr>
              <a:t>Xác định số lượng cụm</a:t>
            </a:r>
          </a:p>
        </p:txBody>
      </p:sp>
      <p:sp>
        <p:nvSpPr>
          <p:cNvPr name="TextBox 15" id="15"/>
          <p:cNvSpPr txBox="true"/>
          <p:nvPr/>
        </p:nvSpPr>
        <p:spPr>
          <a:xfrm rot="0">
            <a:off x="830306" y="2258403"/>
            <a:ext cx="7166668" cy="704850"/>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2.1 Giới thiệu tổng quan về các thuật toán gom cụm</a:t>
            </a:r>
          </a:p>
        </p:txBody>
      </p:sp>
      <p:sp>
        <p:nvSpPr>
          <p:cNvPr name="TextBox 16" id="16"/>
          <p:cNvSpPr txBox="true"/>
          <p:nvPr/>
        </p:nvSpPr>
        <p:spPr>
          <a:xfrm rot="0">
            <a:off x="0" y="1322705"/>
            <a:ext cx="3994533" cy="240665"/>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2:  TỔNG QUAN THUẬT TOÁN</a:t>
            </a:r>
          </a:p>
        </p:txBody>
      </p:sp>
      <p:sp>
        <p:nvSpPr>
          <p:cNvPr name="TextBox 17" id="17"/>
          <p:cNvSpPr txBox="true"/>
          <p:nvPr/>
        </p:nvSpPr>
        <p:spPr>
          <a:xfrm rot="0">
            <a:off x="503276" y="8675370"/>
            <a:ext cx="2131886" cy="582930"/>
          </a:xfrm>
          <a:prstGeom prst="rect">
            <a:avLst/>
          </a:prstGeom>
        </p:spPr>
        <p:txBody>
          <a:bodyPr anchor="t" rtlCol="false" tIns="0" lIns="0" bIns="0" rIns="0">
            <a:spAutoFit/>
          </a:bodyPr>
          <a:lstStyle/>
          <a:p>
            <a:pPr algn="ctr">
              <a:lnSpc>
                <a:spcPts val="4559"/>
              </a:lnSpc>
            </a:pPr>
            <a:r>
              <a:rPr lang="en-US" sz="3999">
                <a:solidFill>
                  <a:srgbClr val="FFFFFF"/>
                </a:solidFill>
                <a:latin typeface="Montserrat Classic Bold"/>
              </a:rPr>
              <a:t>02</a:t>
            </a:r>
          </a:p>
        </p:txBody>
      </p:sp>
      <p:sp>
        <p:nvSpPr>
          <p:cNvPr name="TextBox 18" id="18"/>
          <p:cNvSpPr txBox="true"/>
          <p:nvPr/>
        </p:nvSpPr>
        <p:spPr>
          <a:xfrm rot="0">
            <a:off x="12736079" y="8923329"/>
            <a:ext cx="4682550" cy="167837"/>
          </a:xfrm>
          <a:prstGeom prst="rect">
            <a:avLst/>
          </a:prstGeom>
        </p:spPr>
        <p:txBody>
          <a:bodyPr anchor="t" rtlCol="false" tIns="0" lIns="0" bIns="0" rIns="0">
            <a:spAutoFit/>
          </a:bodyPr>
          <a:lstStyle/>
          <a:p>
            <a:pPr algn="ctr">
              <a:lnSpc>
                <a:spcPts val="1397"/>
              </a:lnSpc>
              <a:spcBef>
                <a:spcPct val="0"/>
              </a:spcBef>
            </a:pPr>
            <a:r>
              <a:rPr lang="en-US" sz="998">
                <a:solidFill>
                  <a:srgbClr val="D36F31">
                    <a:alpha val="49804"/>
                  </a:srgbClr>
                </a:solidFill>
                <a:latin typeface="Montserrat Italics"/>
              </a:rPr>
              <a:t>https://towardsdatascience.com/k-means-data-clustering-bce3335d2203</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806156" y="-920997"/>
            <a:ext cx="13083005" cy="12180277"/>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EDF1F2">
                <a:alpha val="80000"/>
              </a:srgbClr>
            </a:solidFill>
            <a:ln w="12700">
              <a:solidFill>
                <a:srgbClr val="000000"/>
              </a:solidFill>
            </a:ln>
          </p:spPr>
        </p:sp>
      </p:grpSp>
      <p:graphicFrame>
        <p:nvGraphicFramePr>
          <p:cNvPr name="Table 4" id="4"/>
          <p:cNvGraphicFramePr>
            <a:graphicFrameLocks noGrp="true"/>
          </p:cNvGraphicFramePr>
          <p:nvPr/>
        </p:nvGraphicFramePr>
        <p:xfrm>
          <a:off x="0" y="25642"/>
          <a:ext cx="18288000" cy="10131673"/>
        </p:xfrm>
        <a:graphic>
          <a:graphicData uri="http://schemas.openxmlformats.org/drawingml/2006/table">
            <a:tbl>
              <a:tblPr/>
              <a:tblGrid>
                <a:gridCol w="3957356"/>
                <a:gridCol w="9225355"/>
                <a:gridCol w="5105289"/>
              </a:tblGrid>
              <a:tr h="1194038">
                <a:tc>
                  <a:txBody>
                    <a:bodyPr anchor="t" rtlCol="false"/>
                    <a:lstStyle/>
                    <a:p>
                      <a:pPr algn="ctr">
                        <a:lnSpc>
                          <a:spcPts val="4199"/>
                        </a:lnSpc>
                        <a:defRPr/>
                      </a:pPr>
                      <a:r>
                        <a:rPr lang="en-US" sz="2999">
                          <a:solidFill>
                            <a:srgbClr val="D6722B"/>
                          </a:solidFill>
                          <a:latin typeface="Tex Gyre Termes Bold"/>
                        </a:rPr>
                        <a:t>Loại thuật toán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03606B"/>
                    </a:solidFill>
                  </a:tcPr>
                </a:tc>
                <a:tc>
                  <a:txBody>
                    <a:bodyPr anchor="t" rtlCol="false"/>
                    <a:lstStyle/>
                    <a:p>
                      <a:pPr algn="ctr">
                        <a:lnSpc>
                          <a:spcPts val="4199"/>
                        </a:lnSpc>
                        <a:defRPr/>
                      </a:pPr>
                      <a:r>
                        <a:rPr lang="en-US" sz="2999">
                          <a:solidFill>
                            <a:srgbClr val="D6722B"/>
                          </a:solidFill>
                          <a:latin typeface="Tex Gyre Termes Bold"/>
                        </a:rPr>
                        <a:t>Mô tả tổng quan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03606B"/>
                    </a:solidFill>
                  </a:tcPr>
                </a:tc>
                <a:tc>
                  <a:txBody>
                    <a:bodyPr anchor="t" rtlCol="false"/>
                    <a:lstStyle/>
                    <a:p>
                      <a:pPr algn="ctr">
                        <a:lnSpc>
                          <a:spcPts val="4200"/>
                        </a:lnSpc>
                        <a:defRPr/>
                      </a:pPr>
                      <a:r>
                        <a:rPr lang="en-US" sz="3000">
                          <a:solidFill>
                            <a:srgbClr val="D6722B"/>
                          </a:solidFill>
                          <a:latin typeface="Tex Gyre Termes Bold"/>
                        </a:rPr>
                        <a:t>Các thuật toán phổ biến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03606B"/>
                    </a:solidFill>
                  </a:tcPr>
                </a:tc>
              </a:tr>
              <a:tr h="2106619">
                <a:tc>
                  <a:txBody>
                    <a:bodyPr anchor="t" rtlCol="false"/>
                    <a:lstStyle/>
                    <a:p>
                      <a:pPr algn="just">
                        <a:lnSpc>
                          <a:spcPts val="3499"/>
                        </a:lnSpc>
                        <a:defRPr/>
                      </a:pPr>
                      <a:r>
                        <a:rPr lang="en-US" sz="2499">
                          <a:solidFill>
                            <a:srgbClr val="203850"/>
                          </a:solidFill>
                          <a:latin typeface="Tex Gyre Termes Bold"/>
                        </a:rPr>
                        <a:t>Density-based</a:t>
                      </a:r>
                      <a:endParaRPr lang="en-US" sz="1100"/>
                    </a:p>
                    <a:p>
                      <a:pPr algn="just">
                        <a:lnSpc>
                          <a:spcPts val="3499"/>
                        </a:lnSpc>
                      </a:pPr>
                      <a:r>
                        <a:rPr lang="en-US" sz="2499">
                          <a:solidFill>
                            <a:srgbClr val="203850"/>
                          </a:solidFill>
                          <a:latin typeface="Tex Gyre Termes"/>
                        </a:rPr>
                        <a:t>(phân cụm dựa trên mật độ)</a:t>
                      </a:r>
                    </a:p>
                    <a:p>
                      <a:pPr algn="just">
                        <a:lnSpc>
                          <a:spcPts val="3499"/>
                        </a:lnSpc>
                      </a:pPr>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just">
                        <a:lnSpc>
                          <a:spcPts val="3499"/>
                        </a:lnSpc>
                        <a:defRPr/>
                      </a:pPr>
                      <a:r>
                        <a:rPr lang="en-US" sz="2499">
                          <a:solidFill>
                            <a:srgbClr val="203850"/>
                          </a:solidFill>
                          <a:latin typeface="Tex Gyre Termes"/>
                        </a:rPr>
                        <a:t>Phương pháp phân cụm dựa trên mật độ của các điểm dữ liệu mà gom chúng thành cụm. Chúng phân tách thành các vùng có mật độ cao và gán các điểm dữ liệu trong vùng này vào cùng một cụm</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just">
                        <a:lnSpc>
                          <a:spcPts val="3499"/>
                        </a:lnSpc>
                        <a:defRPr/>
                      </a:pPr>
                      <a:r>
                        <a:rPr lang="en-US" sz="2499">
                          <a:solidFill>
                            <a:srgbClr val="203850"/>
                          </a:solidFill>
                          <a:latin typeface="Tex Gyre Termes"/>
                        </a:rPr>
                        <a:t>DBSCAN, OPTICS</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2252135">
                <a:tc>
                  <a:txBody>
                    <a:bodyPr anchor="t" rtlCol="false"/>
                    <a:lstStyle/>
                    <a:p>
                      <a:pPr algn="just">
                        <a:lnSpc>
                          <a:spcPts val="3499"/>
                        </a:lnSpc>
                        <a:defRPr/>
                      </a:pPr>
                      <a:r>
                        <a:rPr lang="en-US" sz="2499">
                          <a:solidFill>
                            <a:srgbClr val="203850"/>
                          </a:solidFill>
                          <a:latin typeface="Tex Gyre Termes Bold"/>
                        </a:rPr>
                        <a:t>Distribution-based</a:t>
                      </a:r>
                      <a:r>
                        <a:rPr lang="en-US" sz="2499">
                          <a:solidFill>
                            <a:srgbClr val="203850"/>
                          </a:solidFill>
                          <a:latin typeface="Tex Gyre Termes"/>
                        </a:rPr>
                        <a:t> </a:t>
                      </a:r>
                      <a:endParaRPr lang="en-US" sz="1100"/>
                    </a:p>
                    <a:p>
                      <a:pPr algn="just">
                        <a:lnSpc>
                          <a:spcPts val="3499"/>
                        </a:lnSpc>
                      </a:pPr>
                      <a:r>
                        <a:rPr lang="en-US" sz="2499">
                          <a:solidFill>
                            <a:srgbClr val="203850"/>
                          </a:solidFill>
                          <a:latin typeface="Tex Gyre Termes"/>
                        </a:rPr>
                        <a:t>(phân cụm dựa trên phân phối)</a:t>
                      </a:r>
                    </a:p>
                    <a:p>
                      <a:pPr algn="just">
                        <a:lnSpc>
                          <a:spcPts val="3499"/>
                        </a:lnSpc>
                      </a:pPr>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just">
                        <a:lnSpc>
                          <a:spcPts val="3499"/>
                        </a:lnSpc>
                        <a:defRPr/>
                      </a:pPr>
                      <a:r>
                        <a:rPr lang="en-US" sz="2499">
                          <a:solidFill>
                            <a:srgbClr val="203850"/>
                          </a:solidFill>
                          <a:latin typeface="Tex Gyre Termes"/>
                        </a:rPr>
                        <a:t>Dữ liệu được chia thành cụm dựa trên xác suất, các dữ liệu trong cùng một cụm có khả năng phân bố theo một kiểu phân phối nhất định. Thông thường, các thuật toán phân cụm dựa trên phân phối sẽ giả định dữ liệu tuân theo phân phối chuẩn (Gauss).</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just">
                        <a:lnSpc>
                          <a:spcPts val="3499"/>
                        </a:lnSpc>
                        <a:defRPr/>
                      </a:pPr>
                      <a:r>
                        <a:rPr lang="en-US" sz="2499">
                          <a:solidFill>
                            <a:srgbClr val="203850"/>
                          </a:solidFill>
                          <a:latin typeface="Tex Gyre Termes"/>
                        </a:rPr>
                        <a:t>Expectation - Maximization (EM)</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1800117">
                <a:tc>
                  <a:txBody>
                    <a:bodyPr anchor="t" rtlCol="false"/>
                    <a:lstStyle/>
                    <a:p>
                      <a:pPr algn="just">
                        <a:lnSpc>
                          <a:spcPts val="3499"/>
                        </a:lnSpc>
                        <a:defRPr/>
                      </a:pPr>
                      <a:r>
                        <a:rPr lang="en-US" sz="2499">
                          <a:solidFill>
                            <a:srgbClr val="203850"/>
                          </a:solidFill>
                          <a:latin typeface="Tex Gyre Termes Bold"/>
                        </a:rPr>
                        <a:t>Centroid-based</a:t>
                      </a:r>
                      <a:r>
                        <a:rPr lang="en-US" sz="2499">
                          <a:solidFill>
                            <a:srgbClr val="203850"/>
                          </a:solidFill>
                          <a:latin typeface="Tex Gyre Termes"/>
                        </a:rPr>
                        <a:t> (phân cụm phân vùng)</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just">
                        <a:lnSpc>
                          <a:spcPts val="3499"/>
                        </a:lnSpc>
                        <a:defRPr/>
                      </a:pPr>
                      <a:r>
                        <a:rPr lang="en-US" sz="2499">
                          <a:solidFill>
                            <a:srgbClr val="203850"/>
                          </a:solidFill>
                          <a:latin typeface="Tex Gyre Termes"/>
                        </a:rPr>
                        <a:t>Là thuật toán phân cụm lặp dựa trên tính tương đồng giữa các điểm dữ liệu và tâm của các cụm</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just">
                        <a:lnSpc>
                          <a:spcPts val="3499"/>
                        </a:lnSpc>
                        <a:defRPr/>
                      </a:pPr>
                      <a:r>
                        <a:rPr lang="en-US" sz="2499">
                          <a:solidFill>
                            <a:srgbClr val="203850"/>
                          </a:solidFill>
                          <a:latin typeface="Tex Gyre Termes"/>
                        </a:rPr>
                        <a:t>K-Means, CLARANS</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2778765">
                <a:tc>
                  <a:txBody>
                    <a:bodyPr anchor="t" rtlCol="false"/>
                    <a:lstStyle/>
                    <a:p>
                      <a:pPr algn="just">
                        <a:lnSpc>
                          <a:spcPts val="3499"/>
                        </a:lnSpc>
                        <a:defRPr/>
                      </a:pPr>
                      <a:r>
                        <a:rPr lang="en-US" sz="2499">
                          <a:solidFill>
                            <a:srgbClr val="203850"/>
                          </a:solidFill>
                          <a:latin typeface="Tex Gyre Termes Bold"/>
                        </a:rPr>
                        <a:t>Hierarchical Clustering </a:t>
                      </a:r>
                      <a:r>
                        <a:rPr lang="en-US" sz="2499">
                          <a:solidFill>
                            <a:srgbClr val="203850"/>
                          </a:solidFill>
                          <a:latin typeface="Tex Gyre Termes"/>
                        </a:rPr>
                        <a:t>(phân cụm phân cấp)</a:t>
                      </a:r>
                      <a:endParaRPr lang="en-US" sz="1100"/>
                    </a:p>
                    <a:p>
                      <a:pPr algn="just">
                        <a:lnSpc>
                          <a:spcPts val="3499"/>
                        </a:lnSpc>
                      </a:pPr>
                    </a:p>
                    <a:p>
                      <a:pPr algn="just">
                        <a:lnSpc>
                          <a:spcPts val="3499"/>
                        </a:lnSpc>
                      </a:pPr>
                    </a:p>
                    <a:p>
                      <a:pPr algn="just">
                        <a:lnSpc>
                          <a:spcPts val="3499"/>
                        </a:lnSpc>
                      </a:pPr>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just">
                        <a:lnSpc>
                          <a:spcPts val="3499"/>
                        </a:lnSpc>
                        <a:defRPr/>
                      </a:pPr>
                      <a:r>
                        <a:rPr lang="en-US" sz="2499">
                          <a:solidFill>
                            <a:srgbClr val="203850"/>
                          </a:solidFill>
                          <a:latin typeface="Tex Gyre Termes"/>
                        </a:rPr>
                        <a:t>Thuật toán phân cụm phân cấp, thay thế cho phương phân cụm phân vùng (centroid-based), với phương pháp này không cần phải xác định trước k cụm. Thay vào đó thuật toán này sẽ tạo ra một cấu trúc dạng cây (dendrogram), bằng cách cắt cây ở mức mong muốn thì có thể chọn được số cụm phù hợp.</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just">
                        <a:lnSpc>
                          <a:spcPts val="3499"/>
                        </a:lnSpc>
                        <a:defRPr/>
                      </a:pPr>
                      <a:r>
                        <a:rPr lang="en-US" sz="2499">
                          <a:solidFill>
                            <a:srgbClr val="203850"/>
                          </a:solidFill>
                          <a:latin typeface="Tex Gyre Termes"/>
                        </a:rPr>
                        <a:t>BIRCH, BANG</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DAF2qL4eMoE</dc:identifier>
  <dcterms:modified xsi:type="dcterms:W3CDTF">2011-08-01T06:04:30Z</dcterms:modified>
  <cp:revision>1</cp:revision>
  <dc:title>Máy học</dc:title>
</cp:coreProperties>
</file>